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bookmarkIdSeed="9">
  <p:sldMasterIdLst>
    <p:sldMasterId id="2147483715" r:id="rId1"/>
    <p:sldMasterId id="2147483727" r:id="rId2"/>
    <p:sldMasterId id="2147483740" r:id="rId3"/>
  </p:sldMasterIdLst>
  <p:notesMasterIdLst>
    <p:notesMasterId r:id="rId29"/>
  </p:notesMasterIdLst>
  <p:sldIdLst>
    <p:sldId id="411" r:id="rId4"/>
    <p:sldId id="257" r:id="rId5"/>
    <p:sldId id="623" r:id="rId6"/>
    <p:sldId id="624" r:id="rId7"/>
    <p:sldId id="256" r:id="rId8"/>
    <p:sldId id="497" r:id="rId9"/>
    <p:sldId id="480" r:id="rId10"/>
    <p:sldId id="481" r:id="rId11"/>
    <p:sldId id="482" r:id="rId12"/>
    <p:sldId id="473" r:id="rId13"/>
    <p:sldId id="612" r:id="rId14"/>
    <p:sldId id="613" r:id="rId15"/>
    <p:sldId id="618" r:id="rId16"/>
    <p:sldId id="619" r:id="rId17"/>
    <p:sldId id="439" r:id="rId18"/>
    <p:sldId id="483" r:id="rId19"/>
    <p:sldId id="456" r:id="rId20"/>
    <p:sldId id="621" r:id="rId21"/>
    <p:sldId id="484" r:id="rId22"/>
    <p:sldId id="622" r:id="rId23"/>
    <p:sldId id="492" r:id="rId24"/>
    <p:sldId id="491" r:id="rId25"/>
    <p:sldId id="493" r:id="rId26"/>
    <p:sldId id="402" r:id="rId27"/>
    <p:sldId id="4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m Joy" initials="PJ" lastIdx="1" clrIdx="0">
    <p:extLst>
      <p:ext uri="{19B8F6BF-5375-455C-9EA6-DF929625EA0E}">
        <p15:presenceInfo xmlns:p15="http://schemas.microsoft.com/office/powerpoint/2012/main" userId="Pam Jo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CBE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4" autoAdjust="0"/>
    <p:restoredTop sz="92617" autoAdjust="0"/>
  </p:normalViewPr>
  <p:slideViewPr>
    <p:cSldViewPr snapToGrid="0">
      <p:cViewPr varScale="1">
        <p:scale>
          <a:sx n="80" d="100"/>
          <a:sy n="80" d="100"/>
        </p:scale>
        <p:origin x="114" y="6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046D9F-B5CF-4E76-8873-17FE6BEF760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2B19FD-D8AC-4779-8087-ED6F73089094}">
      <dgm:prSet custT="1"/>
      <dgm:spPr>
        <a:solidFill>
          <a:schemeClr val="accent5"/>
        </a:solidFill>
      </dgm:spPr>
      <dgm:t>
        <a:bodyPr/>
        <a:lstStyle/>
        <a:p>
          <a:r>
            <a:rPr lang="en-US" sz="4800" dirty="0"/>
            <a:t>Broadband Infrastructure 101</a:t>
          </a:r>
        </a:p>
      </dgm:t>
    </dgm:pt>
    <dgm:pt modelId="{F7E7531A-9662-4475-8D2B-7831E029C239}" type="parTrans" cxnId="{664469A9-47C8-412C-A019-3D8C13FA0644}">
      <dgm:prSet/>
      <dgm:spPr/>
      <dgm:t>
        <a:bodyPr/>
        <a:lstStyle/>
        <a:p>
          <a:endParaRPr lang="en-US"/>
        </a:p>
      </dgm:t>
    </dgm:pt>
    <dgm:pt modelId="{6CF93E51-2BDE-402C-9E03-EE4C35149699}" type="sibTrans" cxnId="{664469A9-47C8-412C-A019-3D8C13FA0644}">
      <dgm:prSet/>
      <dgm:spPr/>
      <dgm:t>
        <a:bodyPr/>
        <a:lstStyle/>
        <a:p>
          <a:endParaRPr lang="en-US"/>
        </a:p>
      </dgm:t>
    </dgm:pt>
    <dgm:pt modelId="{8F0BA4EA-5DD2-434D-B329-7ED8D8661C4D}" type="pres">
      <dgm:prSet presAssocID="{6D046D9F-B5CF-4E76-8873-17FE6BEF7604}" presName="linear" presStyleCnt="0">
        <dgm:presLayoutVars>
          <dgm:animLvl val="lvl"/>
          <dgm:resizeHandles val="exact"/>
        </dgm:presLayoutVars>
      </dgm:prSet>
      <dgm:spPr/>
    </dgm:pt>
    <dgm:pt modelId="{6820EE03-2C7B-4E2F-944D-AFEE2F7B3D49}" type="pres">
      <dgm:prSet presAssocID="{242B19FD-D8AC-4779-8087-ED6F73089094}" presName="parentText" presStyleLbl="node1" presStyleIdx="0" presStyleCnt="1" custLinFactNeighborX="-969" custLinFactNeighborY="-5607">
        <dgm:presLayoutVars>
          <dgm:chMax val="0"/>
          <dgm:bulletEnabled val="1"/>
        </dgm:presLayoutVars>
      </dgm:prSet>
      <dgm:spPr/>
    </dgm:pt>
  </dgm:ptLst>
  <dgm:cxnLst>
    <dgm:cxn modelId="{0D72DB20-B65A-4AFF-9F74-BE46EF8D5FA7}" type="presOf" srcId="{6D046D9F-B5CF-4E76-8873-17FE6BEF7604}" destId="{8F0BA4EA-5DD2-434D-B329-7ED8D8661C4D}" srcOrd="0" destOrd="0" presId="urn:microsoft.com/office/officeart/2005/8/layout/vList2"/>
    <dgm:cxn modelId="{664469A9-47C8-412C-A019-3D8C13FA0644}" srcId="{6D046D9F-B5CF-4E76-8873-17FE6BEF7604}" destId="{242B19FD-D8AC-4779-8087-ED6F73089094}" srcOrd="0" destOrd="0" parTransId="{F7E7531A-9662-4475-8D2B-7831E029C239}" sibTransId="{6CF93E51-2BDE-402C-9E03-EE4C35149699}"/>
    <dgm:cxn modelId="{2C1E18AC-6A0D-43DF-8716-14D44FC3B216}" type="presOf" srcId="{242B19FD-D8AC-4779-8087-ED6F73089094}" destId="{6820EE03-2C7B-4E2F-944D-AFEE2F7B3D49}" srcOrd="0" destOrd="0" presId="urn:microsoft.com/office/officeart/2005/8/layout/vList2"/>
    <dgm:cxn modelId="{BFCCB38B-8B0D-4739-A912-352FC52E83C7}" type="presParOf" srcId="{8F0BA4EA-5DD2-434D-B329-7ED8D8661C4D}" destId="{6820EE03-2C7B-4E2F-944D-AFEE2F7B3D4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FBEF0E-930D-41E2-96A8-8DEF24F105A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C8D3A7-1E3B-40BF-A610-3A82E5895C1B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Where We Are</a:t>
          </a:r>
        </a:p>
      </dgm:t>
    </dgm:pt>
    <dgm:pt modelId="{BD4E791A-2649-498F-AAF2-8F1D58916D4C}" type="parTrans" cxnId="{79CD459D-B698-498D-A97F-BDF1840045CE}">
      <dgm:prSet/>
      <dgm:spPr/>
      <dgm:t>
        <a:bodyPr/>
        <a:lstStyle/>
        <a:p>
          <a:endParaRPr lang="en-US"/>
        </a:p>
      </dgm:t>
    </dgm:pt>
    <dgm:pt modelId="{484F794E-1213-4D99-891F-8011F63781FC}" type="sibTrans" cxnId="{79CD459D-B698-498D-A97F-BDF1840045CE}">
      <dgm:prSet/>
      <dgm:spPr/>
      <dgm:t>
        <a:bodyPr/>
        <a:lstStyle/>
        <a:p>
          <a:endParaRPr lang="en-US"/>
        </a:p>
      </dgm:t>
    </dgm:pt>
    <dgm:pt modelId="{379811AB-D556-44EC-81CC-F76D288F980A}">
      <dgm:prSet/>
      <dgm:spPr/>
      <dgm:t>
        <a:bodyPr/>
        <a:lstStyle/>
        <a:p>
          <a:r>
            <a:rPr lang="en-US" dirty="0"/>
            <a:t>The current state of broadband technology</a:t>
          </a:r>
        </a:p>
      </dgm:t>
    </dgm:pt>
    <dgm:pt modelId="{A0946F04-360C-45BE-B6A6-C7C9CF1BAEF4}" type="parTrans" cxnId="{41ECDEA1-5EFB-4872-A9FB-2C0B06C92DDA}">
      <dgm:prSet/>
      <dgm:spPr/>
      <dgm:t>
        <a:bodyPr/>
        <a:lstStyle/>
        <a:p>
          <a:endParaRPr lang="en-US"/>
        </a:p>
      </dgm:t>
    </dgm:pt>
    <dgm:pt modelId="{69D9CB53-B558-4381-A908-60F22CE90268}" type="sibTrans" cxnId="{41ECDEA1-5EFB-4872-A9FB-2C0B06C92DDA}">
      <dgm:prSet/>
      <dgm:spPr/>
      <dgm:t>
        <a:bodyPr/>
        <a:lstStyle/>
        <a:p>
          <a:endParaRPr lang="en-US"/>
        </a:p>
      </dgm:t>
    </dgm:pt>
    <dgm:pt modelId="{3189E1D4-6B73-4039-8CE2-290D69A9E158}">
      <dgm:prSet/>
      <dgm:spPr/>
      <dgm:t>
        <a:bodyPr/>
        <a:lstStyle/>
        <a:p>
          <a:r>
            <a:rPr lang="en-US" dirty="0"/>
            <a:t>Where We’re Going</a:t>
          </a:r>
        </a:p>
      </dgm:t>
    </dgm:pt>
    <dgm:pt modelId="{7DC60665-17AE-4E53-A474-8741BD6D259B}" type="parTrans" cxnId="{9A4A2BEA-C9BA-48B2-A2ED-98BD125BB5E3}">
      <dgm:prSet/>
      <dgm:spPr/>
      <dgm:t>
        <a:bodyPr/>
        <a:lstStyle/>
        <a:p>
          <a:endParaRPr lang="en-US"/>
        </a:p>
      </dgm:t>
    </dgm:pt>
    <dgm:pt modelId="{2B618701-97B8-48F4-9668-8BED7C4DBA57}" type="sibTrans" cxnId="{9A4A2BEA-C9BA-48B2-A2ED-98BD125BB5E3}">
      <dgm:prSet/>
      <dgm:spPr/>
      <dgm:t>
        <a:bodyPr/>
        <a:lstStyle/>
        <a:p>
          <a:endParaRPr lang="en-US"/>
        </a:p>
      </dgm:t>
    </dgm:pt>
    <dgm:pt modelId="{FE6C4709-DE06-4AE4-8C71-797BC6D8B6B3}">
      <dgm:prSet/>
      <dgm:spPr/>
      <dgm:t>
        <a:bodyPr/>
        <a:lstStyle/>
        <a:p>
          <a:r>
            <a:rPr lang="en-US"/>
            <a:t>Wireline</a:t>
          </a:r>
        </a:p>
      </dgm:t>
    </dgm:pt>
    <dgm:pt modelId="{3FFFBC72-92BF-4272-B39C-20C7240B5C99}" type="parTrans" cxnId="{BFA0D281-7B9B-402B-A47E-B417E60A713A}">
      <dgm:prSet/>
      <dgm:spPr/>
      <dgm:t>
        <a:bodyPr/>
        <a:lstStyle/>
        <a:p>
          <a:endParaRPr lang="en-US"/>
        </a:p>
      </dgm:t>
    </dgm:pt>
    <dgm:pt modelId="{4D542C06-3F4E-4D69-A36B-B73083099BF2}" type="sibTrans" cxnId="{BFA0D281-7B9B-402B-A47E-B417E60A713A}">
      <dgm:prSet/>
      <dgm:spPr/>
      <dgm:t>
        <a:bodyPr/>
        <a:lstStyle/>
        <a:p>
          <a:endParaRPr lang="en-US"/>
        </a:p>
      </dgm:t>
    </dgm:pt>
    <dgm:pt modelId="{FE70B432-F001-40B3-A78C-61F185407D79}">
      <dgm:prSet/>
      <dgm:spPr/>
      <dgm:t>
        <a:bodyPr/>
        <a:lstStyle/>
        <a:p>
          <a:r>
            <a:rPr lang="en-US"/>
            <a:t>Wireless</a:t>
          </a:r>
        </a:p>
      </dgm:t>
    </dgm:pt>
    <dgm:pt modelId="{7B299375-4B5A-47D7-9E3D-91054EBBED25}" type="parTrans" cxnId="{55ABD7B3-23E7-4475-A8E8-C21CF20177E7}">
      <dgm:prSet/>
      <dgm:spPr/>
      <dgm:t>
        <a:bodyPr/>
        <a:lstStyle/>
        <a:p>
          <a:endParaRPr lang="en-US"/>
        </a:p>
      </dgm:t>
    </dgm:pt>
    <dgm:pt modelId="{9354230C-E12B-47FB-8BA5-8DC65C5EEAE8}" type="sibTrans" cxnId="{55ABD7B3-23E7-4475-A8E8-C21CF20177E7}">
      <dgm:prSet/>
      <dgm:spPr/>
      <dgm:t>
        <a:bodyPr/>
        <a:lstStyle/>
        <a:p>
          <a:endParaRPr lang="en-US"/>
        </a:p>
      </dgm:t>
    </dgm:pt>
    <dgm:pt modelId="{7BA31EA7-A801-49FA-8B90-359C08CA6A66}">
      <dgm:prSet/>
      <dgm:spPr/>
      <dgm:t>
        <a:bodyPr/>
        <a:lstStyle/>
        <a:p>
          <a:r>
            <a:rPr lang="en-US"/>
            <a:t>Satellite</a:t>
          </a:r>
        </a:p>
      </dgm:t>
    </dgm:pt>
    <dgm:pt modelId="{E0958137-AAE4-46C7-8FAA-CA67AD9F1E06}" type="parTrans" cxnId="{21A7DEB7-1BBD-41BB-A393-DDF08EB79292}">
      <dgm:prSet/>
      <dgm:spPr/>
      <dgm:t>
        <a:bodyPr/>
        <a:lstStyle/>
        <a:p>
          <a:endParaRPr lang="en-US"/>
        </a:p>
      </dgm:t>
    </dgm:pt>
    <dgm:pt modelId="{32ABF336-D9A5-45CE-9218-877F5C7F0899}" type="sibTrans" cxnId="{21A7DEB7-1BBD-41BB-A393-DDF08EB79292}">
      <dgm:prSet/>
      <dgm:spPr/>
      <dgm:t>
        <a:bodyPr/>
        <a:lstStyle/>
        <a:p>
          <a:endParaRPr lang="en-US"/>
        </a:p>
      </dgm:t>
    </dgm:pt>
    <dgm:pt modelId="{EB2FADE6-BC87-4B99-BD48-D453F126CACF}">
      <dgm:prSet/>
      <dgm:spPr/>
      <dgm:t>
        <a:bodyPr/>
        <a:lstStyle/>
        <a:p>
          <a:r>
            <a:rPr lang="en-US" dirty="0"/>
            <a:t>How we got here</a:t>
          </a:r>
        </a:p>
      </dgm:t>
    </dgm:pt>
    <dgm:pt modelId="{83CA42D2-31DB-42F9-A4DD-5AA39B97D6BC}" type="parTrans" cxnId="{B5D29003-74D3-4010-B7E4-7FE6BA916B3F}">
      <dgm:prSet/>
      <dgm:spPr/>
    </dgm:pt>
    <dgm:pt modelId="{A9236FC1-786A-41E4-B512-BFB0289F4149}" type="sibTrans" cxnId="{B5D29003-74D3-4010-B7E4-7FE6BA916B3F}">
      <dgm:prSet/>
      <dgm:spPr/>
    </dgm:pt>
    <dgm:pt modelId="{EB0FF124-9DA8-4911-BB76-3000D203A50D}" type="pres">
      <dgm:prSet presAssocID="{68FBEF0E-930D-41E2-96A8-8DEF24F105A7}" presName="Name0" presStyleCnt="0">
        <dgm:presLayoutVars>
          <dgm:dir/>
          <dgm:animLvl val="lvl"/>
          <dgm:resizeHandles val="exact"/>
        </dgm:presLayoutVars>
      </dgm:prSet>
      <dgm:spPr/>
    </dgm:pt>
    <dgm:pt modelId="{8704E4AD-CB8F-4DA2-AB7C-1704A1B745D3}" type="pres">
      <dgm:prSet presAssocID="{BCC8D3A7-1E3B-40BF-A610-3A82E5895C1B}" presName="linNode" presStyleCnt="0"/>
      <dgm:spPr/>
    </dgm:pt>
    <dgm:pt modelId="{0800FEB0-ABEC-4A91-AC4A-5C2A1A4D1CE6}" type="pres">
      <dgm:prSet presAssocID="{BCC8D3A7-1E3B-40BF-A610-3A82E5895C1B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825B013B-F043-4B07-8B86-750CE9A0F23D}" type="pres">
      <dgm:prSet presAssocID="{BCC8D3A7-1E3B-40BF-A610-3A82E5895C1B}" presName="descendantText" presStyleLbl="alignAccFollowNode1" presStyleIdx="0" presStyleCnt="2">
        <dgm:presLayoutVars>
          <dgm:bulletEnabled val="1"/>
        </dgm:presLayoutVars>
      </dgm:prSet>
      <dgm:spPr/>
    </dgm:pt>
    <dgm:pt modelId="{6E2740A4-9EBF-4977-A4A7-8BB42992B5D8}" type="pres">
      <dgm:prSet presAssocID="{484F794E-1213-4D99-891F-8011F63781FC}" presName="sp" presStyleCnt="0"/>
      <dgm:spPr/>
    </dgm:pt>
    <dgm:pt modelId="{53F4CF94-7A55-4B92-97EA-38ED8DC2F573}" type="pres">
      <dgm:prSet presAssocID="{3189E1D4-6B73-4039-8CE2-290D69A9E158}" presName="linNode" presStyleCnt="0"/>
      <dgm:spPr/>
    </dgm:pt>
    <dgm:pt modelId="{1FB91F9A-F9F0-44B6-BC1A-1891DD08E2C5}" type="pres">
      <dgm:prSet presAssocID="{3189E1D4-6B73-4039-8CE2-290D69A9E158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0127CF27-DD2C-445E-8130-BADE07B24C9E}" type="pres">
      <dgm:prSet presAssocID="{3189E1D4-6B73-4039-8CE2-290D69A9E158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B5D29003-74D3-4010-B7E4-7FE6BA916B3F}" srcId="{BCC8D3A7-1E3B-40BF-A610-3A82E5895C1B}" destId="{EB2FADE6-BC87-4B99-BD48-D453F126CACF}" srcOrd="1" destOrd="0" parTransId="{83CA42D2-31DB-42F9-A4DD-5AA39B97D6BC}" sibTransId="{A9236FC1-786A-41E4-B512-BFB0289F4149}"/>
    <dgm:cxn modelId="{7680CE16-848D-4D09-AD1D-268C1376F8EF}" type="presOf" srcId="{FE70B432-F001-40B3-A78C-61F185407D79}" destId="{0127CF27-DD2C-445E-8130-BADE07B24C9E}" srcOrd="0" destOrd="1" presId="urn:microsoft.com/office/officeart/2005/8/layout/vList5"/>
    <dgm:cxn modelId="{729ED66C-ED09-439F-BD0A-7C9D6229BD90}" type="presOf" srcId="{68FBEF0E-930D-41E2-96A8-8DEF24F105A7}" destId="{EB0FF124-9DA8-4911-BB76-3000D203A50D}" srcOrd="0" destOrd="0" presId="urn:microsoft.com/office/officeart/2005/8/layout/vList5"/>
    <dgm:cxn modelId="{16EA8C70-048B-4CC0-B840-490859206A9C}" type="presOf" srcId="{7BA31EA7-A801-49FA-8B90-359C08CA6A66}" destId="{0127CF27-DD2C-445E-8130-BADE07B24C9E}" srcOrd="0" destOrd="2" presId="urn:microsoft.com/office/officeart/2005/8/layout/vList5"/>
    <dgm:cxn modelId="{BFA0D281-7B9B-402B-A47E-B417E60A713A}" srcId="{3189E1D4-6B73-4039-8CE2-290D69A9E158}" destId="{FE6C4709-DE06-4AE4-8C71-797BC6D8B6B3}" srcOrd="0" destOrd="0" parTransId="{3FFFBC72-92BF-4272-B39C-20C7240B5C99}" sibTransId="{4D542C06-3F4E-4D69-A36B-B73083099BF2}"/>
    <dgm:cxn modelId="{05267F86-D983-4E6F-BB9D-82A9FA04947F}" type="presOf" srcId="{3189E1D4-6B73-4039-8CE2-290D69A9E158}" destId="{1FB91F9A-F9F0-44B6-BC1A-1891DD08E2C5}" srcOrd="0" destOrd="0" presId="urn:microsoft.com/office/officeart/2005/8/layout/vList5"/>
    <dgm:cxn modelId="{C437D28D-236C-44D7-957A-F914B7AA84B5}" type="presOf" srcId="{FE6C4709-DE06-4AE4-8C71-797BC6D8B6B3}" destId="{0127CF27-DD2C-445E-8130-BADE07B24C9E}" srcOrd="0" destOrd="0" presId="urn:microsoft.com/office/officeart/2005/8/layout/vList5"/>
    <dgm:cxn modelId="{79CD459D-B698-498D-A97F-BDF1840045CE}" srcId="{68FBEF0E-930D-41E2-96A8-8DEF24F105A7}" destId="{BCC8D3A7-1E3B-40BF-A610-3A82E5895C1B}" srcOrd="0" destOrd="0" parTransId="{BD4E791A-2649-498F-AAF2-8F1D58916D4C}" sibTransId="{484F794E-1213-4D99-891F-8011F63781FC}"/>
    <dgm:cxn modelId="{41ECDEA1-5EFB-4872-A9FB-2C0B06C92DDA}" srcId="{BCC8D3A7-1E3B-40BF-A610-3A82E5895C1B}" destId="{379811AB-D556-44EC-81CC-F76D288F980A}" srcOrd="0" destOrd="0" parTransId="{A0946F04-360C-45BE-B6A6-C7C9CF1BAEF4}" sibTransId="{69D9CB53-B558-4381-A908-60F22CE90268}"/>
    <dgm:cxn modelId="{FD48CAAA-D32B-4151-8B52-DF74EB538436}" type="presOf" srcId="{379811AB-D556-44EC-81CC-F76D288F980A}" destId="{825B013B-F043-4B07-8B86-750CE9A0F23D}" srcOrd="0" destOrd="0" presId="urn:microsoft.com/office/officeart/2005/8/layout/vList5"/>
    <dgm:cxn modelId="{55ABD7B3-23E7-4475-A8E8-C21CF20177E7}" srcId="{3189E1D4-6B73-4039-8CE2-290D69A9E158}" destId="{FE70B432-F001-40B3-A78C-61F185407D79}" srcOrd="1" destOrd="0" parTransId="{7B299375-4B5A-47D7-9E3D-91054EBBED25}" sibTransId="{9354230C-E12B-47FB-8BA5-8DC65C5EEAE8}"/>
    <dgm:cxn modelId="{21A7DEB7-1BBD-41BB-A393-DDF08EB79292}" srcId="{3189E1D4-6B73-4039-8CE2-290D69A9E158}" destId="{7BA31EA7-A801-49FA-8B90-359C08CA6A66}" srcOrd="2" destOrd="0" parTransId="{E0958137-AAE4-46C7-8FAA-CA67AD9F1E06}" sibTransId="{32ABF336-D9A5-45CE-9218-877F5C7F0899}"/>
    <dgm:cxn modelId="{20A6ABCA-2865-42C2-8D85-7800EDCF1F2A}" type="presOf" srcId="{BCC8D3A7-1E3B-40BF-A610-3A82E5895C1B}" destId="{0800FEB0-ABEC-4A91-AC4A-5C2A1A4D1CE6}" srcOrd="0" destOrd="0" presId="urn:microsoft.com/office/officeart/2005/8/layout/vList5"/>
    <dgm:cxn modelId="{6A1384E5-7E73-4959-BAD7-1B9A6B7188E7}" type="presOf" srcId="{EB2FADE6-BC87-4B99-BD48-D453F126CACF}" destId="{825B013B-F043-4B07-8B86-750CE9A0F23D}" srcOrd="0" destOrd="1" presId="urn:microsoft.com/office/officeart/2005/8/layout/vList5"/>
    <dgm:cxn modelId="{9A4A2BEA-C9BA-48B2-A2ED-98BD125BB5E3}" srcId="{68FBEF0E-930D-41E2-96A8-8DEF24F105A7}" destId="{3189E1D4-6B73-4039-8CE2-290D69A9E158}" srcOrd="1" destOrd="0" parTransId="{7DC60665-17AE-4E53-A474-8741BD6D259B}" sibTransId="{2B618701-97B8-48F4-9668-8BED7C4DBA57}"/>
    <dgm:cxn modelId="{70CD3D3C-1B0F-4BE3-9287-6C8ED122DA7B}" type="presParOf" srcId="{EB0FF124-9DA8-4911-BB76-3000D203A50D}" destId="{8704E4AD-CB8F-4DA2-AB7C-1704A1B745D3}" srcOrd="0" destOrd="0" presId="urn:microsoft.com/office/officeart/2005/8/layout/vList5"/>
    <dgm:cxn modelId="{6B85273C-7A7E-4A2B-A2E3-EBB3D26E3456}" type="presParOf" srcId="{8704E4AD-CB8F-4DA2-AB7C-1704A1B745D3}" destId="{0800FEB0-ABEC-4A91-AC4A-5C2A1A4D1CE6}" srcOrd="0" destOrd="0" presId="urn:microsoft.com/office/officeart/2005/8/layout/vList5"/>
    <dgm:cxn modelId="{C10B5FA3-0545-4861-BF58-C2115FBFCE29}" type="presParOf" srcId="{8704E4AD-CB8F-4DA2-AB7C-1704A1B745D3}" destId="{825B013B-F043-4B07-8B86-750CE9A0F23D}" srcOrd="1" destOrd="0" presId="urn:microsoft.com/office/officeart/2005/8/layout/vList5"/>
    <dgm:cxn modelId="{61BF5429-186A-49C7-A4CC-0271596D50C7}" type="presParOf" srcId="{EB0FF124-9DA8-4911-BB76-3000D203A50D}" destId="{6E2740A4-9EBF-4977-A4A7-8BB42992B5D8}" srcOrd="1" destOrd="0" presId="urn:microsoft.com/office/officeart/2005/8/layout/vList5"/>
    <dgm:cxn modelId="{AB0538C8-F80C-497E-A483-059FB868C8BD}" type="presParOf" srcId="{EB0FF124-9DA8-4911-BB76-3000D203A50D}" destId="{53F4CF94-7A55-4B92-97EA-38ED8DC2F573}" srcOrd="2" destOrd="0" presId="urn:microsoft.com/office/officeart/2005/8/layout/vList5"/>
    <dgm:cxn modelId="{77D46C51-F5DE-4538-80FD-809C14967776}" type="presParOf" srcId="{53F4CF94-7A55-4B92-97EA-38ED8DC2F573}" destId="{1FB91F9A-F9F0-44B6-BC1A-1891DD08E2C5}" srcOrd="0" destOrd="0" presId="urn:microsoft.com/office/officeart/2005/8/layout/vList5"/>
    <dgm:cxn modelId="{0CB43FF2-D076-4943-9425-64DC9459A056}" type="presParOf" srcId="{53F4CF94-7A55-4B92-97EA-38ED8DC2F573}" destId="{0127CF27-DD2C-445E-8130-BADE07B24C9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DC009E-00E3-468F-83D2-3CDC219B1FE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95B1E2D-646C-45FF-B9BF-563A5BDAFBC8}">
      <dgm:prSet/>
      <dgm:spPr/>
      <dgm:t>
        <a:bodyPr/>
        <a:lstStyle/>
        <a:p>
          <a:r>
            <a:rPr lang="en-US"/>
            <a:t>5G does not yet exist</a:t>
          </a:r>
        </a:p>
      </dgm:t>
    </dgm:pt>
    <dgm:pt modelId="{664B3789-5478-4159-85DB-080AC25B0ACD}" type="parTrans" cxnId="{BDF0F425-9E93-4B00-840F-927AEC92B1FE}">
      <dgm:prSet/>
      <dgm:spPr/>
      <dgm:t>
        <a:bodyPr/>
        <a:lstStyle/>
        <a:p>
          <a:endParaRPr lang="en-US"/>
        </a:p>
      </dgm:t>
    </dgm:pt>
    <dgm:pt modelId="{297D957C-7B33-411B-A132-96514250B1EC}" type="sibTrans" cxnId="{BDF0F425-9E93-4B00-840F-927AEC92B1FE}">
      <dgm:prSet/>
      <dgm:spPr/>
      <dgm:t>
        <a:bodyPr/>
        <a:lstStyle/>
        <a:p>
          <a:endParaRPr lang="en-US"/>
        </a:p>
      </dgm:t>
    </dgm:pt>
    <dgm:pt modelId="{A053DD0F-06F5-4D59-904E-6855E59777B5}">
      <dgm:prSet/>
      <dgm:spPr/>
      <dgm:t>
        <a:bodyPr/>
        <a:lstStyle/>
        <a:p>
          <a:r>
            <a:rPr lang="en-US" dirty="0"/>
            <a:t>Current small cell land (pole) rush is for 4G “densification”</a:t>
          </a:r>
        </a:p>
      </dgm:t>
    </dgm:pt>
    <dgm:pt modelId="{2D6BF9CB-27EA-4E65-98C9-078EF962C5CA}" type="parTrans" cxnId="{E840860F-6274-4F40-A622-92BC0E9FD5D6}">
      <dgm:prSet/>
      <dgm:spPr/>
      <dgm:t>
        <a:bodyPr/>
        <a:lstStyle/>
        <a:p>
          <a:endParaRPr lang="en-US"/>
        </a:p>
      </dgm:t>
    </dgm:pt>
    <dgm:pt modelId="{DF42FE73-7D4D-4C69-8235-24E3C2908046}" type="sibTrans" cxnId="{E840860F-6274-4F40-A622-92BC0E9FD5D6}">
      <dgm:prSet/>
      <dgm:spPr/>
      <dgm:t>
        <a:bodyPr/>
        <a:lstStyle/>
        <a:p>
          <a:endParaRPr lang="en-US"/>
        </a:p>
      </dgm:t>
    </dgm:pt>
    <dgm:pt modelId="{44B02C2E-221B-441D-8669-50FE216DB918}">
      <dgm:prSet/>
      <dgm:spPr/>
      <dgm:t>
        <a:bodyPr/>
        <a:lstStyle/>
        <a:p>
          <a:r>
            <a:rPr lang="en-US"/>
            <a:t>“5G” is marketing and lobbying term</a:t>
          </a:r>
        </a:p>
      </dgm:t>
    </dgm:pt>
    <dgm:pt modelId="{EEDAABEC-052B-48A2-A7B0-2AD11FD8CC81}" type="parTrans" cxnId="{4ACBF9D9-1720-4D04-B7C2-4886B4FA9300}">
      <dgm:prSet/>
      <dgm:spPr/>
      <dgm:t>
        <a:bodyPr/>
        <a:lstStyle/>
        <a:p>
          <a:endParaRPr lang="en-US"/>
        </a:p>
      </dgm:t>
    </dgm:pt>
    <dgm:pt modelId="{9ACEF7C7-75D9-48E5-988D-82B20EBAE4D4}" type="sibTrans" cxnId="{4ACBF9D9-1720-4D04-B7C2-4886B4FA9300}">
      <dgm:prSet/>
      <dgm:spPr/>
      <dgm:t>
        <a:bodyPr/>
        <a:lstStyle/>
        <a:p>
          <a:endParaRPr lang="en-US"/>
        </a:p>
      </dgm:t>
    </dgm:pt>
    <dgm:pt modelId="{45C46D9A-836B-4FC7-A52B-CD6C8233D836}">
      <dgm:prSet/>
      <dgm:spPr/>
      <dgm:t>
        <a:bodyPr/>
        <a:lstStyle/>
        <a:p>
          <a:r>
            <a:rPr lang="en-US"/>
            <a:t>Almost any new wireless deployment is being called “5G” regardless of whether it aligns with 5G definition or standards</a:t>
          </a:r>
        </a:p>
      </dgm:t>
    </dgm:pt>
    <dgm:pt modelId="{5D35719B-2001-4597-969F-532B15E6822D}" type="parTrans" cxnId="{B847872E-6698-4865-9037-133F30BD4624}">
      <dgm:prSet/>
      <dgm:spPr/>
      <dgm:t>
        <a:bodyPr/>
        <a:lstStyle/>
        <a:p>
          <a:endParaRPr lang="en-US"/>
        </a:p>
      </dgm:t>
    </dgm:pt>
    <dgm:pt modelId="{C8935C8D-619E-4032-BA27-4EF3C5E35BCF}" type="sibTrans" cxnId="{B847872E-6698-4865-9037-133F30BD4624}">
      <dgm:prSet/>
      <dgm:spPr/>
      <dgm:t>
        <a:bodyPr/>
        <a:lstStyle/>
        <a:p>
          <a:endParaRPr lang="en-US"/>
        </a:p>
      </dgm:t>
    </dgm:pt>
    <dgm:pt modelId="{050E142F-68A4-4BBA-AE65-FAED1A2D57B9}">
      <dgm:prSet/>
      <dgm:spPr>
        <a:solidFill>
          <a:schemeClr val="accent1"/>
        </a:solidFill>
      </dgm:spPr>
      <dgm:t>
        <a:bodyPr/>
        <a:lstStyle/>
        <a:p>
          <a:r>
            <a:rPr lang="en-US" dirty="0"/>
            <a:t>Risk that hunger for hyped “5G” will trump other considerations and local process</a:t>
          </a:r>
        </a:p>
      </dgm:t>
    </dgm:pt>
    <dgm:pt modelId="{8B9A5C71-C204-4AD8-8F31-A0146722211A}" type="parTrans" cxnId="{78D2FD25-8ECB-4AD8-8D18-8FBE11B86971}">
      <dgm:prSet/>
      <dgm:spPr/>
      <dgm:t>
        <a:bodyPr/>
        <a:lstStyle/>
        <a:p>
          <a:endParaRPr lang="en-US"/>
        </a:p>
      </dgm:t>
    </dgm:pt>
    <dgm:pt modelId="{121A6327-6831-4E4C-BA02-BC90AEDFB2B0}" type="sibTrans" cxnId="{78D2FD25-8ECB-4AD8-8D18-8FBE11B86971}">
      <dgm:prSet/>
      <dgm:spPr/>
      <dgm:t>
        <a:bodyPr/>
        <a:lstStyle/>
        <a:p>
          <a:endParaRPr lang="en-US"/>
        </a:p>
      </dgm:t>
    </dgm:pt>
    <dgm:pt modelId="{3548ED7E-D2B3-4F59-AA3D-DF91F9E33D55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Small cell deployment entails safety, interference, and other challenges</a:t>
          </a:r>
        </a:p>
      </dgm:t>
    </dgm:pt>
    <dgm:pt modelId="{D3479AD4-E5DF-4D8B-AE6A-F1DA01A36A96}" type="parTrans" cxnId="{0C3E036B-B4BD-4A4A-81C1-8022E29BA7AA}">
      <dgm:prSet/>
      <dgm:spPr/>
      <dgm:t>
        <a:bodyPr/>
        <a:lstStyle/>
        <a:p>
          <a:endParaRPr lang="en-US"/>
        </a:p>
      </dgm:t>
    </dgm:pt>
    <dgm:pt modelId="{6B9CDDEF-0C16-4D01-A3AB-F50108EF7970}" type="sibTrans" cxnId="{0C3E036B-B4BD-4A4A-81C1-8022E29BA7AA}">
      <dgm:prSet/>
      <dgm:spPr/>
      <dgm:t>
        <a:bodyPr/>
        <a:lstStyle/>
        <a:p>
          <a:endParaRPr lang="en-US"/>
        </a:p>
      </dgm:t>
    </dgm:pt>
    <dgm:pt modelId="{3D3986DA-DABA-4F8A-BC01-26996372311B}">
      <dgm:prSet/>
      <dgm:spPr>
        <a:solidFill>
          <a:schemeClr val="accent1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Requires utility oversight</a:t>
          </a:r>
        </a:p>
      </dgm:t>
    </dgm:pt>
    <dgm:pt modelId="{2CEB900E-D03A-45CD-BAEE-0B0CE7125369}" type="parTrans" cxnId="{0A78AF1E-D21B-4E2F-B1B8-523A42609E94}">
      <dgm:prSet/>
      <dgm:spPr/>
      <dgm:t>
        <a:bodyPr/>
        <a:lstStyle/>
        <a:p>
          <a:endParaRPr lang="en-US"/>
        </a:p>
      </dgm:t>
    </dgm:pt>
    <dgm:pt modelId="{56574898-DDC6-4511-8ED6-0992E1B04563}" type="sibTrans" cxnId="{0A78AF1E-D21B-4E2F-B1B8-523A42609E94}">
      <dgm:prSet/>
      <dgm:spPr/>
      <dgm:t>
        <a:bodyPr/>
        <a:lstStyle/>
        <a:p>
          <a:endParaRPr lang="en-US"/>
        </a:p>
      </dgm:t>
    </dgm:pt>
    <dgm:pt modelId="{06F54937-B26A-47BA-8611-578A1971217F}" type="pres">
      <dgm:prSet presAssocID="{22DC009E-00E3-468F-83D2-3CDC219B1FEA}" presName="Name0" presStyleCnt="0">
        <dgm:presLayoutVars>
          <dgm:dir/>
          <dgm:animLvl val="lvl"/>
          <dgm:resizeHandles val="exact"/>
        </dgm:presLayoutVars>
      </dgm:prSet>
      <dgm:spPr/>
    </dgm:pt>
    <dgm:pt modelId="{9A529A87-02ED-4318-B981-835B8B4296AA}" type="pres">
      <dgm:prSet presAssocID="{295B1E2D-646C-45FF-B9BF-563A5BDAFBC8}" presName="linNode" presStyleCnt="0"/>
      <dgm:spPr/>
    </dgm:pt>
    <dgm:pt modelId="{B05D2F84-733A-45A1-A670-716F1173A83B}" type="pres">
      <dgm:prSet presAssocID="{295B1E2D-646C-45FF-B9BF-563A5BDAFBC8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216B068F-6021-49B6-8B81-106F32B7FA3F}" type="pres">
      <dgm:prSet presAssocID="{295B1E2D-646C-45FF-B9BF-563A5BDAFBC8}" presName="descendantText" presStyleLbl="alignAccFollowNode1" presStyleIdx="0" presStyleCnt="3">
        <dgm:presLayoutVars>
          <dgm:bulletEnabled val="1"/>
        </dgm:presLayoutVars>
      </dgm:prSet>
      <dgm:spPr/>
    </dgm:pt>
    <dgm:pt modelId="{51DB77D9-9353-4FFC-B2FF-6DFA4F5F408C}" type="pres">
      <dgm:prSet presAssocID="{297D957C-7B33-411B-A132-96514250B1EC}" presName="sp" presStyleCnt="0"/>
      <dgm:spPr/>
    </dgm:pt>
    <dgm:pt modelId="{014FA30D-3B32-441C-BADC-0904275C1748}" type="pres">
      <dgm:prSet presAssocID="{44B02C2E-221B-441D-8669-50FE216DB918}" presName="linNode" presStyleCnt="0"/>
      <dgm:spPr/>
    </dgm:pt>
    <dgm:pt modelId="{1879EB7D-F13B-49D1-AFD6-0A07201028FC}" type="pres">
      <dgm:prSet presAssocID="{44B02C2E-221B-441D-8669-50FE216DB918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AEBADAAF-0CEC-4EF6-B49D-754D0342D78E}" type="pres">
      <dgm:prSet presAssocID="{44B02C2E-221B-441D-8669-50FE216DB918}" presName="descendantText" presStyleLbl="alignAccFollowNode1" presStyleIdx="1" presStyleCnt="3">
        <dgm:presLayoutVars>
          <dgm:bulletEnabled val="1"/>
        </dgm:presLayoutVars>
      </dgm:prSet>
      <dgm:spPr/>
    </dgm:pt>
    <dgm:pt modelId="{BA0FDB1B-6FAA-4E88-9973-0B56BEB7DA45}" type="pres">
      <dgm:prSet presAssocID="{9ACEF7C7-75D9-48E5-988D-82B20EBAE4D4}" presName="sp" presStyleCnt="0"/>
      <dgm:spPr/>
    </dgm:pt>
    <dgm:pt modelId="{1195F714-DA63-4F82-B7A1-55CC3A6AB5BD}" type="pres">
      <dgm:prSet presAssocID="{050E142F-68A4-4BBA-AE65-FAED1A2D57B9}" presName="linNode" presStyleCnt="0"/>
      <dgm:spPr/>
    </dgm:pt>
    <dgm:pt modelId="{8FDF4575-9D51-48F5-872A-DCB43B278117}" type="pres">
      <dgm:prSet presAssocID="{050E142F-68A4-4BBA-AE65-FAED1A2D57B9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59C8EA30-07BD-4AA9-AEC4-7A748D118F32}" type="pres">
      <dgm:prSet presAssocID="{050E142F-68A4-4BBA-AE65-FAED1A2D57B9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C9795E05-9233-41CE-97B1-BDA6A5B648EC}" type="presOf" srcId="{22DC009E-00E3-468F-83D2-3CDC219B1FEA}" destId="{06F54937-B26A-47BA-8611-578A1971217F}" srcOrd="0" destOrd="0" presId="urn:microsoft.com/office/officeart/2005/8/layout/vList5"/>
    <dgm:cxn modelId="{91678B0D-76FA-40B7-8B2E-9102656CCC39}" type="presOf" srcId="{44B02C2E-221B-441D-8669-50FE216DB918}" destId="{1879EB7D-F13B-49D1-AFD6-0A07201028FC}" srcOrd="0" destOrd="0" presId="urn:microsoft.com/office/officeart/2005/8/layout/vList5"/>
    <dgm:cxn modelId="{E840860F-6274-4F40-A622-92BC0E9FD5D6}" srcId="{295B1E2D-646C-45FF-B9BF-563A5BDAFBC8}" destId="{A053DD0F-06F5-4D59-904E-6855E59777B5}" srcOrd="0" destOrd="0" parTransId="{2D6BF9CB-27EA-4E65-98C9-078EF962C5CA}" sibTransId="{DF42FE73-7D4D-4C69-8235-24E3C2908046}"/>
    <dgm:cxn modelId="{0A78AF1E-D21B-4E2F-B1B8-523A42609E94}" srcId="{050E142F-68A4-4BBA-AE65-FAED1A2D57B9}" destId="{3D3986DA-DABA-4F8A-BC01-26996372311B}" srcOrd="1" destOrd="0" parTransId="{2CEB900E-D03A-45CD-BAEE-0B0CE7125369}" sibTransId="{56574898-DDC6-4511-8ED6-0992E1B04563}"/>
    <dgm:cxn modelId="{BDF0F425-9E93-4B00-840F-927AEC92B1FE}" srcId="{22DC009E-00E3-468F-83D2-3CDC219B1FEA}" destId="{295B1E2D-646C-45FF-B9BF-563A5BDAFBC8}" srcOrd="0" destOrd="0" parTransId="{664B3789-5478-4159-85DB-080AC25B0ACD}" sibTransId="{297D957C-7B33-411B-A132-96514250B1EC}"/>
    <dgm:cxn modelId="{78D2FD25-8ECB-4AD8-8D18-8FBE11B86971}" srcId="{22DC009E-00E3-468F-83D2-3CDC219B1FEA}" destId="{050E142F-68A4-4BBA-AE65-FAED1A2D57B9}" srcOrd="2" destOrd="0" parTransId="{8B9A5C71-C204-4AD8-8F31-A0146722211A}" sibTransId="{121A6327-6831-4E4C-BA02-BC90AEDFB2B0}"/>
    <dgm:cxn modelId="{43C12A2E-D9C8-4637-890E-CA426E81CB3D}" type="presOf" srcId="{050E142F-68A4-4BBA-AE65-FAED1A2D57B9}" destId="{8FDF4575-9D51-48F5-872A-DCB43B278117}" srcOrd="0" destOrd="0" presId="urn:microsoft.com/office/officeart/2005/8/layout/vList5"/>
    <dgm:cxn modelId="{B847872E-6698-4865-9037-133F30BD4624}" srcId="{44B02C2E-221B-441D-8669-50FE216DB918}" destId="{45C46D9A-836B-4FC7-A52B-CD6C8233D836}" srcOrd="0" destOrd="0" parTransId="{5D35719B-2001-4597-969F-532B15E6822D}" sibTransId="{C8935C8D-619E-4032-BA27-4EF3C5E35BCF}"/>
    <dgm:cxn modelId="{0C3E036B-B4BD-4A4A-81C1-8022E29BA7AA}" srcId="{050E142F-68A4-4BBA-AE65-FAED1A2D57B9}" destId="{3548ED7E-D2B3-4F59-AA3D-DF91F9E33D55}" srcOrd="0" destOrd="0" parTransId="{D3479AD4-E5DF-4D8B-AE6A-F1DA01A36A96}" sibTransId="{6B9CDDEF-0C16-4D01-A3AB-F50108EF7970}"/>
    <dgm:cxn modelId="{6C3C5F52-B22B-4D84-8932-E9D426B24D14}" type="presOf" srcId="{295B1E2D-646C-45FF-B9BF-563A5BDAFBC8}" destId="{B05D2F84-733A-45A1-A670-716F1173A83B}" srcOrd="0" destOrd="0" presId="urn:microsoft.com/office/officeart/2005/8/layout/vList5"/>
    <dgm:cxn modelId="{CB7C17A0-C9A3-498B-A5F9-FB8B2CB275E7}" type="presOf" srcId="{3548ED7E-D2B3-4F59-AA3D-DF91F9E33D55}" destId="{59C8EA30-07BD-4AA9-AEC4-7A748D118F32}" srcOrd="0" destOrd="0" presId="urn:microsoft.com/office/officeart/2005/8/layout/vList5"/>
    <dgm:cxn modelId="{86EE87B4-7E49-4AF6-849C-999D8B5D310F}" type="presOf" srcId="{A053DD0F-06F5-4D59-904E-6855E59777B5}" destId="{216B068F-6021-49B6-8B81-106F32B7FA3F}" srcOrd="0" destOrd="0" presId="urn:microsoft.com/office/officeart/2005/8/layout/vList5"/>
    <dgm:cxn modelId="{2C79E1C4-77FF-4AC3-8BE0-45904BEA6520}" type="presOf" srcId="{45C46D9A-836B-4FC7-A52B-CD6C8233D836}" destId="{AEBADAAF-0CEC-4EF6-B49D-754D0342D78E}" srcOrd="0" destOrd="0" presId="urn:microsoft.com/office/officeart/2005/8/layout/vList5"/>
    <dgm:cxn modelId="{2834A3D3-6A79-4732-95A5-2CE58DB4D2F0}" type="presOf" srcId="{3D3986DA-DABA-4F8A-BC01-26996372311B}" destId="{59C8EA30-07BD-4AA9-AEC4-7A748D118F32}" srcOrd="0" destOrd="1" presId="urn:microsoft.com/office/officeart/2005/8/layout/vList5"/>
    <dgm:cxn modelId="{4ACBF9D9-1720-4D04-B7C2-4886B4FA9300}" srcId="{22DC009E-00E3-468F-83D2-3CDC219B1FEA}" destId="{44B02C2E-221B-441D-8669-50FE216DB918}" srcOrd="1" destOrd="0" parTransId="{EEDAABEC-052B-48A2-A7B0-2AD11FD8CC81}" sibTransId="{9ACEF7C7-75D9-48E5-988D-82B20EBAE4D4}"/>
    <dgm:cxn modelId="{0C719435-4D63-4F20-A632-C968D423661E}" type="presParOf" srcId="{06F54937-B26A-47BA-8611-578A1971217F}" destId="{9A529A87-02ED-4318-B981-835B8B4296AA}" srcOrd="0" destOrd="0" presId="urn:microsoft.com/office/officeart/2005/8/layout/vList5"/>
    <dgm:cxn modelId="{36E759C2-FC02-4368-85D9-1552E4C8031F}" type="presParOf" srcId="{9A529A87-02ED-4318-B981-835B8B4296AA}" destId="{B05D2F84-733A-45A1-A670-716F1173A83B}" srcOrd="0" destOrd="0" presId="urn:microsoft.com/office/officeart/2005/8/layout/vList5"/>
    <dgm:cxn modelId="{CE34528A-3133-47F7-8383-D776342344AA}" type="presParOf" srcId="{9A529A87-02ED-4318-B981-835B8B4296AA}" destId="{216B068F-6021-49B6-8B81-106F32B7FA3F}" srcOrd="1" destOrd="0" presId="urn:microsoft.com/office/officeart/2005/8/layout/vList5"/>
    <dgm:cxn modelId="{C6CE9220-2C2A-42E3-AAAD-F223FCC9B3F8}" type="presParOf" srcId="{06F54937-B26A-47BA-8611-578A1971217F}" destId="{51DB77D9-9353-4FFC-B2FF-6DFA4F5F408C}" srcOrd="1" destOrd="0" presId="urn:microsoft.com/office/officeart/2005/8/layout/vList5"/>
    <dgm:cxn modelId="{CE7BC972-70A4-4119-83AF-22DBD3CAF1C6}" type="presParOf" srcId="{06F54937-B26A-47BA-8611-578A1971217F}" destId="{014FA30D-3B32-441C-BADC-0904275C1748}" srcOrd="2" destOrd="0" presId="urn:microsoft.com/office/officeart/2005/8/layout/vList5"/>
    <dgm:cxn modelId="{E2769FC5-D6D1-4A5E-A7DC-C6BE8D26E9B1}" type="presParOf" srcId="{014FA30D-3B32-441C-BADC-0904275C1748}" destId="{1879EB7D-F13B-49D1-AFD6-0A07201028FC}" srcOrd="0" destOrd="0" presId="urn:microsoft.com/office/officeart/2005/8/layout/vList5"/>
    <dgm:cxn modelId="{9CA02926-FA00-4184-BDA9-5FE9B0D759CC}" type="presParOf" srcId="{014FA30D-3B32-441C-BADC-0904275C1748}" destId="{AEBADAAF-0CEC-4EF6-B49D-754D0342D78E}" srcOrd="1" destOrd="0" presId="urn:microsoft.com/office/officeart/2005/8/layout/vList5"/>
    <dgm:cxn modelId="{C60951EF-E0F4-4EBE-A528-90B74B95C1AA}" type="presParOf" srcId="{06F54937-B26A-47BA-8611-578A1971217F}" destId="{BA0FDB1B-6FAA-4E88-9973-0B56BEB7DA45}" srcOrd="3" destOrd="0" presId="urn:microsoft.com/office/officeart/2005/8/layout/vList5"/>
    <dgm:cxn modelId="{B14CE163-12B6-462D-8C54-9F9F542210A5}" type="presParOf" srcId="{06F54937-B26A-47BA-8611-578A1971217F}" destId="{1195F714-DA63-4F82-B7A1-55CC3A6AB5BD}" srcOrd="4" destOrd="0" presId="urn:microsoft.com/office/officeart/2005/8/layout/vList5"/>
    <dgm:cxn modelId="{E2E1018D-BDC1-41F3-9299-9F43A24C1CBE}" type="presParOf" srcId="{1195F714-DA63-4F82-B7A1-55CC3A6AB5BD}" destId="{8FDF4575-9D51-48F5-872A-DCB43B278117}" srcOrd="0" destOrd="0" presId="urn:microsoft.com/office/officeart/2005/8/layout/vList5"/>
    <dgm:cxn modelId="{127F2E5E-D5D7-4D7B-90AF-FB1A6ACF9BF8}" type="presParOf" srcId="{1195F714-DA63-4F82-B7A1-55CC3A6AB5BD}" destId="{59C8EA30-07BD-4AA9-AEC4-7A748D118F3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75D573-A6E1-4B69-AAAC-D654EE734E74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45912F-28CC-4551-87EA-0028EBA75FB3}">
      <dgm:prSet/>
      <dgm:spPr/>
      <dgm:t>
        <a:bodyPr/>
        <a:lstStyle/>
        <a:p>
          <a:r>
            <a:rPr lang="en-US"/>
            <a:t>Mobile wireless</a:t>
          </a:r>
        </a:p>
      </dgm:t>
    </dgm:pt>
    <dgm:pt modelId="{FB10F780-FCC3-4C52-9E34-CB5BF065225B}" type="parTrans" cxnId="{7019E83E-B248-4F9A-87A5-F910A5934475}">
      <dgm:prSet/>
      <dgm:spPr/>
      <dgm:t>
        <a:bodyPr/>
        <a:lstStyle/>
        <a:p>
          <a:endParaRPr lang="en-US"/>
        </a:p>
      </dgm:t>
    </dgm:pt>
    <dgm:pt modelId="{5CF0B347-776B-496F-B28C-B23A1DD745BA}" type="sibTrans" cxnId="{7019E83E-B248-4F9A-87A5-F910A5934475}">
      <dgm:prSet/>
      <dgm:spPr/>
      <dgm:t>
        <a:bodyPr/>
        <a:lstStyle/>
        <a:p>
          <a:endParaRPr lang="en-US"/>
        </a:p>
      </dgm:t>
    </dgm:pt>
    <dgm:pt modelId="{B5AFEBCB-D78D-4D87-B453-806B4D3F4E0E}">
      <dgm:prSet/>
      <dgm:spPr/>
      <dgm:t>
        <a:bodyPr/>
        <a:lstStyle/>
        <a:p>
          <a:r>
            <a:rPr lang="en-US"/>
            <a:t>Travels with us around town &amp; around the country</a:t>
          </a:r>
        </a:p>
      </dgm:t>
    </dgm:pt>
    <dgm:pt modelId="{C6377162-92C8-43CE-8F5F-F4EB516D5AC8}" type="parTrans" cxnId="{037E6926-A089-4F7A-81BB-41A993457063}">
      <dgm:prSet/>
      <dgm:spPr/>
      <dgm:t>
        <a:bodyPr/>
        <a:lstStyle/>
        <a:p>
          <a:endParaRPr lang="en-US"/>
        </a:p>
      </dgm:t>
    </dgm:pt>
    <dgm:pt modelId="{0A0F26B9-989A-44EE-9342-F95DCEC6B4E3}" type="sibTrans" cxnId="{037E6926-A089-4F7A-81BB-41A993457063}">
      <dgm:prSet/>
      <dgm:spPr/>
      <dgm:t>
        <a:bodyPr/>
        <a:lstStyle/>
        <a:p>
          <a:endParaRPr lang="en-US"/>
        </a:p>
      </dgm:t>
    </dgm:pt>
    <dgm:pt modelId="{7C9C7CA0-90E1-4ADB-B173-638E68FD35D8}">
      <dgm:prSet/>
      <dgm:spPr/>
      <dgm:t>
        <a:bodyPr/>
        <a:lstStyle/>
        <a:p>
          <a:r>
            <a:rPr lang="en-US"/>
            <a:t>Service purchased is designed for mobility first (with speed a lesser goal)</a:t>
          </a:r>
        </a:p>
      </dgm:t>
    </dgm:pt>
    <dgm:pt modelId="{A36A5866-E15A-4B23-B05B-533D089CD3EB}" type="parTrans" cxnId="{A60F8AFE-C27D-4D61-8848-785CDDB3035E}">
      <dgm:prSet/>
      <dgm:spPr/>
      <dgm:t>
        <a:bodyPr/>
        <a:lstStyle/>
        <a:p>
          <a:endParaRPr lang="en-US"/>
        </a:p>
      </dgm:t>
    </dgm:pt>
    <dgm:pt modelId="{1FA8ED1B-8F75-41B2-8E22-A1A796602F08}" type="sibTrans" cxnId="{A60F8AFE-C27D-4D61-8848-785CDDB3035E}">
      <dgm:prSet/>
      <dgm:spPr/>
      <dgm:t>
        <a:bodyPr/>
        <a:lstStyle/>
        <a:p>
          <a:endParaRPr lang="en-US"/>
        </a:p>
      </dgm:t>
    </dgm:pt>
    <dgm:pt modelId="{3AC5A609-4635-4337-AB0A-5A724AD55654}">
      <dgm:prSet/>
      <dgm:spPr/>
      <dgm:t>
        <a:bodyPr/>
        <a:lstStyle/>
        <a:p>
          <a:r>
            <a:rPr lang="en-US"/>
            <a:t>Comes with a price—usually slower and less reliable than “fixed”</a:t>
          </a:r>
        </a:p>
      </dgm:t>
    </dgm:pt>
    <dgm:pt modelId="{5394FF1D-CBC9-476F-BF1C-B6D84D6DACE5}" type="parTrans" cxnId="{CAD05FCC-4131-4B67-A0D2-3878E362DDAC}">
      <dgm:prSet/>
      <dgm:spPr/>
      <dgm:t>
        <a:bodyPr/>
        <a:lstStyle/>
        <a:p>
          <a:endParaRPr lang="en-US"/>
        </a:p>
      </dgm:t>
    </dgm:pt>
    <dgm:pt modelId="{2F71CA4F-78C7-4707-B10E-225C73B1B82A}" type="sibTrans" cxnId="{CAD05FCC-4131-4B67-A0D2-3878E362DDAC}">
      <dgm:prSet/>
      <dgm:spPr/>
      <dgm:t>
        <a:bodyPr/>
        <a:lstStyle/>
        <a:p>
          <a:endParaRPr lang="en-US"/>
        </a:p>
      </dgm:t>
    </dgm:pt>
    <dgm:pt modelId="{D6916651-59E2-4FEE-8BA0-3F0E4D428483}">
      <dgm:prSet/>
      <dgm:spPr/>
      <dgm:t>
        <a:bodyPr/>
        <a:lstStyle/>
        <a:p>
          <a:r>
            <a:rPr lang="en-US"/>
            <a:t>Fixed wireless</a:t>
          </a:r>
        </a:p>
      </dgm:t>
    </dgm:pt>
    <dgm:pt modelId="{4C53D268-4050-425E-8A66-1EF16890C709}" type="parTrans" cxnId="{8C2A20D5-6126-4D64-9E1D-ACA482752685}">
      <dgm:prSet/>
      <dgm:spPr/>
      <dgm:t>
        <a:bodyPr/>
        <a:lstStyle/>
        <a:p>
          <a:endParaRPr lang="en-US"/>
        </a:p>
      </dgm:t>
    </dgm:pt>
    <dgm:pt modelId="{B5A749FA-4E25-4972-ADD9-E8196EAFEA12}" type="sibTrans" cxnId="{8C2A20D5-6126-4D64-9E1D-ACA482752685}">
      <dgm:prSet/>
      <dgm:spPr/>
      <dgm:t>
        <a:bodyPr/>
        <a:lstStyle/>
        <a:p>
          <a:endParaRPr lang="en-US"/>
        </a:p>
      </dgm:t>
    </dgm:pt>
    <dgm:pt modelId="{AE452757-917F-4593-B54E-71A35D29D7D7}">
      <dgm:prSet/>
      <dgm:spPr/>
      <dgm:t>
        <a:bodyPr/>
        <a:lstStyle/>
        <a:p>
          <a:r>
            <a:rPr lang="en-US"/>
            <a:t>Attempts to replace a wire—is a service to a particular location</a:t>
          </a:r>
        </a:p>
      </dgm:t>
    </dgm:pt>
    <dgm:pt modelId="{8513448C-8540-44F2-91FB-04A5EA4D5A32}" type="parTrans" cxnId="{13CC32D3-2A87-48D1-8C80-EFE86EC56163}">
      <dgm:prSet/>
      <dgm:spPr/>
      <dgm:t>
        <a:bodyPr/>
        <a:lstStyle/>
        <a:p>
          <a:endParaRPr lang="en-US"/>
        </a:p>
      </dgm:t>
    </dgm:pt>
    <dgm:pt modelId="{735D97CA-96BB-45F8-A67E-601EEFC7E6B5}" type="sibTrans" cxnId="{13CC32D3-2A87-48D1-8C80-EFE86EC56163}">
      <dgm:prSet/>
      <dgm:spPr/>
      <dgm:t>
        <a:bodyPr/>
        <a:lstStyle/>
        <a:p>
          <a:endParaRPr lang="en-US"/>
        </a:p>
      </dgm:t>
    </dgm:pt>
    <dgm:pt modelId="{8B302496-CAF7-4962-9795-71D6E27CF6F3}">
      <dgm:prSet/>
      <dgm:spPr/>
      <dgm:t>
        <a:bodyPr/>
        <a:lstStyle/>
        <a:p>
          <a:r>
            <a:rPr lang="en-US"/>
            <a:t>Effort to compete with (or alleviate need for) cable or telco connection</a:t>
          </a:r>
        </a:p>
      </dgm:t>
    </dgm:pt>
    <dgm:pt modelId="{3F246EBE-2BB8-41C7-AAD1-F1C32AD1F1FB}" type="parTrans" cxnId="{5D5F7C52-E9A0-4556-8735-2397661D6784}">
      <dgm:prSet/>
      <dgm:spPr/>
      <dgm:t>
        <a:bodyPr/>
        <a:lstStyle/>
        <a:p>
          <a:endParaRPr lang="en-US"/>
        </a:p>
      </dgm:t>
    </dgm:pt>
    <dgm:pt modelId="{01C7ED21-5CE3-4694-8070-6E0D3EF44156}" type="sibTrans" cxnId="{5D5F7C52-E9A0-4556-8735-2397661D6784}">
      <dgm:prSet/>
      <dgm:spPr/>
      <dgm:t>
        <a:bodyPr/>
        <a:lstStyle/>
        <a:p>
          <a:endParaRPr lang="en-US"/>
        </a:p>
      </dgm:t>
    </dgm:pt>
    <dgm:pt modelId="{FD56F3EB-A5B9-45CF-8DDE-CEFC04FBBC7C}" type="pres">
      <dgm:prSet presAssocID="{A875D573-A6E1-4B69-AAAC-D654EE734E74}" presName="linearFlow" presStyleCnt="0">
        <dgm:presLayoutVars>
          <dgm:dir/>
          <dgm:animLvl val="lvl"/>
          <dgm:resizeHandles val="exact"/>
        </dgm:presLayoutVars>
      </dgm:prSet>
      <dgm:spPr/>
    </dgm:pt>
    <dgm:pt modelId="{72A1768A-2CBD-4E61-A754-14F80D457DCC}" type="pres">
      <dgm:prSet presAssocID="{E645912F-28CC-4551-87EA-0028EBA75FB3}" presName="composite" presStyleCnt="0"/>
      <dgm:spPr/>
    </dgm:pt>
    <dgm:pt modelId="{835EE629-FA21-4E79-ACC1-29DD2EFC1E4B}" type="pres">
      <dgm:prSet presAssocID="{E645912F-28CC-4551-87EA-0028EBA75FB3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7A6B5431-82BB-40D5-9FFB-41E76F61BEAB}" type="pres">
      <dgm:prSet presAssocID="{E645912F-28CC-4551-87EA-0028EBA75FB3}" presName="descendantText" presStyleLbl="alignAcc1" presStyleIdx="0" presStyleCnt="2">
        <dgm:presLayoutVars>
          <dgm:bulletEnabled val="1"/>
        </dgm:presLayoutVars>
      </dgm:prSet>
      <dgm:spPr/>
    </dgm:pt>
    <dgm:pt modelId="{DC1711A2-7758-4B1C-8B98-FD82C5C3CFB4}" type="pres">
      <dgm:prSet presAssocID="{5CF0B347-776B-496F-B28C-B23A1DD745BA}" presName="sp" presStyleCnt="0"/>
      <dgm:spPr/>
    </dgm:pt>
    <dgm:pt modelId="{9A81A2D4-528E-4DA8-96C7-5695B2F7769A}" type="pres">
      <dgm:prSet presAssocID="{D6916651-59E2-4FEE-8BA0-3F0E4D428483}" presName="composite" presStyleCnt="0"/>
      <dgm:spPr/>
    </dgm:pt>
    <dgm:pt modelId="{9616A287-DB20-4333-A760-B2943464C220}" type="pres">
      <dgm:prSet presAssocID="{D6916651-59E2-4FEE-8BA0-3F0E4D428483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BE3BD192-2E1B-4D58-8BF6-208B7415CD44}" type="pres">
      <dgm:prSet presAssocID="{D6916651-59E2-4FEE-8BA0-3F0E4D428483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79270409-0EBD-4576-8294-A138B3970E02}" type="presOf" srcId="{AE452757-917F-4593-B54E-71A35D29D7D7}" destId="{BE3BD192-2E1B-4D58-8BF6-208B7415CD44}" srcOrd="0" destOrd="0" presId="urn:microsoft.com/office/officeart/2005/8/layout/chevron2"/>
    <dgm:cxn modelId="{571A1612-8BAD-4FAF-8033-C01D1B14C0B0}" type="presOf" srcId="{E645912F-28CC-4551-87EA-0028EBA75FB3}" destId="{835EE629-FA21-4E79-ACC1-29DD2EFC1E4B}" srcOrd="0" destOrd="0" presId="urn:microsoft.com/office/officeart/2005/8/layout/chevron2"/>
    <dgm:cxn modelId="{037E6926-A089-4F7A-81BB-41A993457063}" srcId="{E645912F-28CC-4551-87EA-0028EBA75FB3}" destId="{B5AFEBCB-D78D-4D87-B453-806B4D3F4E0E}" srcOrd="0" destOrd="0" parTransId="{C6377162-92C8-43CE-8F5F-F4EB516D5AC8}" sibTransId="{0A0F26B9-989A-44EE-9342-F95DCEC6B4E3}"/>
    <dgm:cxn modelId="{7019E83E-B248-4F9A-87A5-F910A5934475}" srcId="{A875D573-A6E1-4B69-AAAC-D654EE734E74}" destId="{E645912F-28CC-4551-87EA-0028EBA75FB3}" srcOrd="0" destOrd="0" parTransId="{FB10F780-FCC3-4C52-9E34-CB5BF065225B}" sibTransId="{5CF0B347-776B-496F-B28C-B23A1DD745BA}"/>
    <dgm:cxn modelId="{5D5F7C52-E9A0-4556-8735-2397661D6784}" srcId="{D6916651-59E2-4FEE-8BA0-3F0E4D428483}" destId="{8B302496-CAF7-4962-9795-71D6E27CF6F3}" srcOrd="1" destOrd="0" parTransId="{3F246EBE-2BB8-41C7-AAD1-F1C32AD1F1FB}" sibTransId="{01C7ED21-5CE3-4694-8070-6E0D3EF44156}"/>
    <dgm:cxn modelId="{5990AF79-B22F-46BA-900B-498EAF2635BC}" type="presOf" srcId="{3AC5A609-4635-4337-AB0A-5A724AD55654}" destId="{7A6B5431-82BB-40D5-9FFB-41E76F61BEAB}" srcOrd="0" destOrd="2" presId="urn:microsoft.com/office/officeart/2005/8/layout/chevron2"/>
    <dgm:cxn modelId="{9CFE6D8D-8081-40A8-BE26-04395C9EBED8}" type="presOf" srcId="{8B302496-CAF7-4962-9795-71D6E27CF6F3}" destId="{BE3BD192-2E1B-4D58-8BF6-208B7415CD44}" srcOrd="0" destOrd="1" presId="urn:microsoft.com/office/officeart/2005/8/layout/chevron2"/>
    <dgm:cxn modelId="{375A0DA0-A550-4FAB-8689-8A184DABA681}" type="presOf" srcId="{A875D573-A6E1-4B69-AAAC-D654EE734E74}" destId="{FD56F3EB-A5B9-45CF-8DDE-CEFC04FBBC7C}" srcOrd="0" destOrd="0" presId="urn:microsoft.com/office/officeart/2005/8/layout/chevron2"/>
    <dgm:cxn modelId="{CAD05FCC-4131-4B67-A0D2-3878E362DDAC}" srcId="{E645912F-28CC-4551-87EA-0028EBA75FB3}" destId="{3AC5A609-4635-4337-AB0A-5A724AD55654}" srcOrd="2" destOrd="0" parTransId="{5394FF1D-CBC9-476F-BF1C-B6D84D6DACE5}" sibTransId="{2F71CA4F-78C7-4707-B10E-225C73B1B82A}"/>
    <dgm:cxn modelId="{13CC32D3-2A87-48D1-8C80-EFE86EC56163}" srcId="{D6916651-59E2-4FEE-8BA0-3F0E4D428483}" destId="{AE452757-917F-4593-B54E-71A35D29D7D7}" srcOrd="0" destOrd="0" parTransId="{8513448C-8540-44F2-91FB-04A5EA4D5A32}" sibTransId="{735D97CA-96BB-45F8-A67E-601EEFC7E6B5}"/>
    <dgm:cxn modelId="{8C2A20D5-6126-4D64-9E1D-ACA482752685}" srcId="{A875D573-A6E1-4B69-AAAC-D654EE734E74}" destId="{D6916651-59E2-4FEE-8BA0-3F0E4D428483}" srcOrd="1" destOrd="0" parTransId="{4C53D268-4050-425E-8A66-1EF16890C709}" sibTransId="{B5A749FA-4E25-4972-ADD9-E8196EAFEA12}"/>
    <dgm:cxn modelId="{1081EFE3-9301-4B8B-880A-168F8FA1EA7A}" type="presOf" srcId="{D6916651-59E2-4FEE-8BA0-3F0E4D428483}" destId="{9616A287-DB20-4333-A760-B2943464C220}" srcOrd="0" destOrd="0" presId="urn:microsoft.com/office/officeart/2005/8/layout/chevron2"/>
    <dgm:cxn modelId="{71F0DFF7-EC3B-43AE-BDA9-F70106183667}" type="presOf" srcId="{7C9C7CA0-90E1-4ADB-B173-638E68FD35D8}" destId="{7A6B5431-82BB-40D5-9FFB-41E76F61BEAB}" srcOrd="0" destOrd="1" presId="urn:microsoft.com/office/officeart/2005/8/layout/chevron2"/>
    <dgm:cxn modelId="{AAB880F8-F0EF-4B67-A18C-70A91944A674}" type="presOf" srcId="{B5AFEBCB-D78D-4D87-B453-806B4D3F4E0E}" destId="{7A6B5431-82BB-40D5-9FFB-41E76F61BEAB}" srcOrd="0" destOrd="0" presId="urn:microsoft.com/office/officeart/2005/8/layout/chevron2"/>
    <dgm:cxn modelId="{A60F8AFE-C27D-4D61-8848-785CDDB3035E}" srcId="{E645912F-28CC-4551-87EA-0028EBA75FB3}" destId="{7C9C7CA0-90E1-4ADB-B173-638E68FD35D8}" srcOrd="1" destOrd="0" parTransId="{A36A5866-E15A-4B23-B05B-533D089CD3EB}" sibTransId="{1FA8ED1B-8F75-41B2-8E22-A1A796602F08}"/>
    <dgm:cxn modelId="{C9F52E40-EB80-4940-B268-A36D3828E731}" type="presParOf" srcId="{FD56F3EB-A5B9-45CF-8DDE-CEFC04FBBC7C}" destId="{72A1768A-2CBD-4E61-A754-14F80D457DCC}" srcOrd="0" destOrd="0" presId="urn:microsoft.com/office/officeart/2005/8/layout/chevron2"/>
    <dgm:cxn modelId="{FA5B4F1E-B124-44D2-A494-DB6D60226737}" type="presParOf" srcId="{72A1768A-2CBD-4E61-A754-14F80D457DCC}" destId="{835EE629-FA21-4E79-ACC1-29DD2EFC1E4B}" srcOrd="0" destOrd="0" presId="urn:microsoft.com/office/officeart/2005/8/layout/chevron2"/>
    <dgm:cxn modelId="{D3069500-D92E-4D32-AA63-87C3A2B870BB}" type="presParOf" srcId="{72A1768A-2CBD-4E61-A754-14F80D457DCC}" destId="{7A6B5431-82BB-40D5-9FFB-41E76F61BEAB}" srcOrd="1" destOrd="0" presId="urn:microsoft.com/office/officeart/2005/8/layout/chevron2"/>
    <dgm:cxn modelId="{7D545EE1-1485-4038-AFE2-3B090CF988F9}" type="presParOf" srcId="{FD56F3EB-A5B9-45CF-8DDE-CEFC04FBBC7C}" destId="{DC1711A2-7758-4B1C-8B98-FD82C5C3CFB4}" srcOrd="1" destOrd="0" presId="urn:microsoft.com/office/officeart/2005/8/layout/chevron2"/>
    <dgm:cxn modelId="{F212C134-F943-4B7C-9CAB-9CD6DE8ADE40}" type="presParOf" srcId="{FD56F3EB-A5B9-45CF-8DDE-CEFC04FBBC7C}" destId="{9A81A2D4-528E-4DA8-96C7-5695B2F7769A}" srcOrd="2" destOrd="0" presId="urn:microsoft.com/office/officeart/2005/8/layout/chevron2"/>
    <dgm:cxn modelId="{B013A041-72FF-42DE-A604-E04A51F0D3C1}" type="presParOf" srcId="{9A81A2D4-528E-4DA8-96C7-5695B2F7769A}" destId="{9616A287-DB20-4333-A760-B2943464C220}" srcOrd="0" destOrd="0" presId="urn:microsoft.com/office/officeart/2005/8/layout/chevron2"/>
    <dgm:cxn modelId="{32169EBC-CF7C-4B8A-8DE5-DCD5B3E1CFED}" type="presParOf" srcId="{9A81A2D4-528E-4DA8-96C7-5695B2F7769A}" destId="{BE3BD192-2E1B-4D58-8BF6-208B7415CD4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876695-3C0E-4008-B884-5D0E5C68CDC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DEB281-6176-4149-9A1A-E37BBCBE88B1}">
      <dgm:prSet/>
      <dgm:spPr/>
      <dgm:t>
        <a:bodyPr/>
        <a:lstStyle/>
        <a:p>
          <a:r>
            <a:rPr lang="en-US" dirty="0"/>
            <a:t>Large scale deployment still speculative</a:t>
          </a:r>
        </a:p>
      </dgm:t>
    </dgm:pt>
    <dgm:pt modelId="{B07D3333-F387-45C7-BACD-FF791D987B41}" type="parTrans" cxnId="{F8E0923C-71D6-4D6C-99E3-59B793E47BE0}">
      <dgm:prSet/>
      <dgm:spPr/>
      <dgm:t>
        <a:bodyPr/>
        <a:lstStyle/>
        <a:p>
          <a:endParaRPr lang="en-US"/>
        </a:p>
      </dgm:t>
    </dgm:pt>
    <dgm:pt modelId="{838A8EB4-3E47-4EB6-B404-D79F93665024}" type="sibTrans" cxnId="{F8E0923C-71D6-4D6C-99E3-59B793E47BE0}">
      <dgm:prSet/>
      <dgm:spPr/>
      <dgm:t>
        <a:bodyPr/>
        <a:lstStyle/>
        <a:p>
          <a:endParaRPr lang="en-US"/>
        </a:p>
      </dgm:t>
    </dgm:pt>
    <dgm:pt modelId="{8E9C098D-5124-44B3-8399-F561846A2429}">
      <dgm:prSet/>
      <dgm:spPr/>
      <dgm:t>
        <a:bodyPr/>
        <a:lstStyle/>
        <a:p>
          <a:r>
            <a:rPr lang="en-US"/>
            <a:t>Early pilots underway but little data available</a:t>
          </a:r>
        </a:p>
      </dgm:t>
    </dgm:pt>
    <dgm:pt modelId="{0240CA53-242F-455A-BDB2-8B3EF62453EF}" type="parTrans" cxnId="{B4B25C02-8D0F-4155-B6DE-EE90390016EB}">
      <dgm:prSet/>
      <dgm:spPr/>
      <dgm:t>
        <a:bodyPr/>
        <a:lstStyle/>
        <a:p>
          <a:endParaRPr lang="en-US"/>
        </a:p>
      </dgm:t>
    </dgm:pt>
    <dgm:pt modelId="{77835DF5-E980-401C-994B-759BE2C5965B}" type="sibTrans" cxnId="{B4B25C02-8D0F-4155-B6DE-EE90390016EB}">
      <dgm:prSet/>
      <dgm:spPr/>
      <dgm:t>
        <a:bodyPr/>
        <a:lstStyle/>
        <a:p>
          <a:endParaRPr lang="en-US"/>
        </a:p>
      </dgm:t>
    </dgm:pt>
    <dgm:pt modelId="{4D54B57A-91D5-486F-9D0D-BF1C77812E50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Gigabit speeds will require </a:t>
          </a:r>
          <a:r>
            <a:rPr lang="en-US" dirty="0" err="1"/>
            <a:t>mmWave</a:t>
          </a:r>
          <a:r>
            <a:rPr lang="en-US" dirty="0"/>
            <a:t> spectrum</a:t>
          </a:r>
        </a:p>
      </dgm:t>
    </dgm:pt>
    <dgm:pt modelId="{0DF6384E-99CF-4307-8454-C3F437B722FA}" type="parTrans" cxnId="{E9F1BFFE-AF91-4BAB-802C-C1EB01191879}">
      <dgm:prSet/>
      <dgm:spPr/>
      <dgm:t>
        <a:bodyPr/>
        <a:lstStyle/>
        <a:p>
          <a:endParaRPr lang="en-US"/>
        </a:p>
      </dgm:t>
    </dgm:pt>
    <dgm:pt modelId="{AFE114C6-DBD6-4F80-B226-7437278DF908}" type="sibTrans" cxnId="{E9F1BFFE-AF91-4BAB-802C-C1EB01191879}">
      <dgm:prSet/>
      <dgm:spPr/>
      <dgm:t>
        <a:bodyPr/>
        <a:lstStyle/>
        <a:p>
          <a:endParaRPr lang="en-US"/>
        </a:p>
      </dgm:t>
    </dgm:pt>
    <dgm:pt modelId="{85388757-03D8-4052-99FB-9B447158D6B4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err="1"/>
            <a:t>mmWave</a:t>
          </a:r>
          <a:r>
            <a:rPr lang="en-US" dirty="0"/>
            <a:t> spectrum has problematic propagation characteristics</a:t>
          </a:r>
        </a:p>
      </dgm:t>
    </dgm:pt>
    <dgm:pt modelId="{08FD2029-3C44-4123-829C-448F4C90C780}" type="parTrans" cxnId="{5F332776-D850-4111-8474-6BA005016DEE}">
      <dgm:prSet/>
      <dgm:spPr/>
      <dgm:t>
        <a:bodyPr/>
        <a:lstStyle/>
        <a:p>
          <a:endParaRPr lang="en-US"/>
        </a:p>
      </dgm:t>
    </dgm:pt>
    <dgm:pt modelId="{1CE6DEA4-C735-47ED-8A46-836C2021C726}" type="sibTrans" cxnId="{5F332776-D850-4111-8474-6BA005016DEE}">
      <dgm:prSet/>
      <dgm:spPr/>
      <dgm:t>
        <a:bodyPr/>
        <a:lstStyle/>
        <a:p>
          <a:endParaRPr lang="en-US"/>
        </a:p>
      </dgm:t>
    </dgm:pt>
    <dgm:pt modelId="{27041836-5A48-4720-8172-BC50D878B1B3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Requires line-of-sight or close proximity</a:t>
          </a:r>
        </a:p>
      </dgm:t>
    </dgm:pt>
    <dgm:pt modelId="{7730D151-640A-4D4C-869A-85AE18592F79}" type="parTrans" cxnId="{527BBEC5-1395-461E-96B0-7F3BE929AA2D}">
      <dgm:prSet/>
      <dgm:spPr/>
      <dgm:t>
        <a:bodyPr/>
        <a:lstStyle/>
        <a:p>
          <a:endParaRPr lang="en-US"/>
        </a:p>
      </dgm:t>
    </dgm:pt>
    <dgm:pt modelId="{BB1A72DC-F04E-4A05-B6F2-3442BE1CB690}" type="sibTrans" cxnId="{527BBEC5-1395-461E-96B0-7F3BE929AA2D}">
      <dgm:prSet/>
      <dgm:spPr/>
      <dgm:t>
        <a:bodyPr/>
        <a:lstStyle/>
        <a:p>
          <a:endParaRPr lang="en-US"/>
        </a:p>
      </dgm:t>
    </dgm:pt>
    <dgm:pt modelId="{70DA5751-8BC1-40BC-B82D-D7A6E948A215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Cannot penetrate walls/go indoors (so will require use of other, slower spectrum)</a:t>
          </a:r>
        </a:p>
      </dgm:t>
    </dgm:pt>
    <dgm:pt modelId="{74F1915E-2614-4F85-977B-5D2E779910F7}" type="parTrans" cxnId="{EF653495-A5EB-473C-B771-9171F4874FFB}">
      <dgm:prSet/>
      <dgm:spPr/>
      <dgm:t>
        <a:bodyPr/>
        <a:lstStyle/>
        <a:p>
          <a:endParaRPr lang="en-US"/>
        </a:p>
      </dgm:t>
    </dgm:pt>
    <dgm:pt modelId="{0AE8FA40-7C56-4DEF-BCDA-6490FB0C9744}" type="sibTrans" cxnId="{EF653495-A5EB-473C-B771-9171F4874FFB}">
      <dgm:prSet/>
      <dgm:spPr/>
      <dgm:t>
        <a:bodyPr/>
        <a:lstStyle/>
        <a:p>
          <a:endParaRPr lang="en-US"/>
        </a:p>
      </dgm:t>
    </dgm:pt>
    <dgm:pt modelId="{2401B036-757D-4AB5-915A-D19F9155B14A}">
      <dgm:prSet/>
      <dgm:spPr/>
      <dgm:t>
        <a:bodyPr/>
        <a:lstStyle/>
        <a:p>
          <a:r>
            <a:rPr lang="en-US"/>
            <a:t>Fast speed will require</a:t>
          </a:r>
        </a:p>
      </dgm:t>
    </dgm:pt>
    <dgm:pt modelId="{CB2DC2DC-CBB9-48D9-8A57-334D74ECF66D}" type="parTrans" cxnId="{5C4BD024-AAE7-4034-BD35-A696CE892743}">
      <dgm:prSet/>
      <dgm:spPr/>
      <dgm:t>
        <a:bodyPr/>
        <a:lstStyle/>
        <a:p>
          <a:endParaRPr lang="en-US"/>
        </a:p>
      </dgm:t>
    </dgm:pt>
    <dgm:pt modelId="{CE80635F-609A-4348-A929-29CFD2B6C76C}" type="sibTrans" cxnId="{5C4BD024-AAE7-4034-BD35-A696CE892743}">
      <dgm:prSet/>
      <dgm:spPr/>
      <dgm:t>
        <a:bodyPr/>
        <a:lstStyle/>
        <a:p>
          <a:endParaRPr lang="en-US"/>
        </a:p>
      </dgm:t>
    </dgm:pt>
    <dgm:pt modelId="{24A4741B-E57D-42F7-9D78-0C369140AFEE}">
      <dgm:prSet/>
      <dgm:spPr/>
      <dgm:t>
        <a:bodyPr/>
        <a:lstStyle/>
        <a:p>
          <a:r>
            <a:rPr lang="en-US"/>
            <a:t>Dense infrastructure (ie, poles and antennas)—not cost-justified in rural areas</a:t>
          </a:r>
        </a:p>
      </dgm:t>
    </dgm:pt>
    <dgm:pt modelId="{49130ED3-FE7B-4826-A1AD-F091D38BDCF4}" type="parTrans" cxnId="{686B531D-288F-41C1-A4C2-4FABCD7CF235}">
      <dgm:prSet/>
      <dgm:spPr/>
      <dgm:t>
        <a:bodyPr/>
        <a:lstStyle/>
        <a:p>
          <a:endParaRPr lang="en-US"/>
        </a:p>
      </dgm:t>
    </dgm:pt>
    <dgm:pt modelId="{77D4FD56-5324-4572-8B2B-45F1D59E177A}" type="sibTrans" cxnId="{686B531D-288F-41C1-A4C2-4FABCD7CF235}">
      <dgm:prSet/>
      <dgm:spPr/>
      <dgm:t>
        <a:bodyPr/>
        <a:lstStyle/>
        <a:p>
          <a:endParaRPr lang="en-US"/>
        </a:p>
      </dgm:t>
    </dgm:pt>
    <dgm:pt modelId="{3CC141C6-8D8A-4677-A947-92153A450EC6}">
      <dgm:prSet/>
      <dgm:spPr/>
      <dgm:t>
        <a:bodyPr/>
        <a:lstStyle/>
        <a:p>
          <a:r>
            <a:rPr lang="en-US"/>
            <a:t>Fiber every few hundred feet in typical urban/suburban area—very high cost</a:t>
          </a:r>
        </a:p>
      </dgm:t>
    </dgm:pt>
    <dgm:pt modelId="{471E802C-5816-497D-8D3B-E4759389AB70}" type="parTrans" cxnId="{C0336EC3-7B5D-4881-9D7C-5F46ACCEE11F}">
      <dgm:prSet/>
      <dgm:spPr/>
      <dgm:t>
        <a:bodyPr/>
        <a:lstStyle/>
        <a:p>
          <a:endParaRPr lang="en-US"/>
        </a:p>
      </dgm:t>
    </dgm:pt>
    <dgm:pt modelId="{C5DAB846-AC2B-46D4-A3AB-F5C77EEF8AAF}" type="sibTrans" cxnId="{C0336EC3-7B5D-4881-9D7C-5F46ACCEE11F}">
      <dgm:prSet/>
      <dgm:spPr/>
      <dgm:t>
        <a:bodyPr/>
        <a:lstStyle/>
        <a:p>
          <a:endParaRPr lang="en-US"/>
        </a:p>
      </dgm:t>
    </dgm:pt>
    <dgm:pt modelId="{F9AB8FF2-DDB5-4F79-B8D4-0B5B0914205F}" type="pres">
      <dgm:prSet presAssocID="{22876695-3C0E-4008-B884-5D0E5C68CDCC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D4EC633-7DF9-4DA3-9948-7CE2C2D9FBFA}" type="pres">
      <dgm:prSet presAssocID="{51DEB281-6176-4149-9A1A-E37BBCBE88B1}" presName="horFlow" presStyleCnt="0"/>
      <dgm:spPr/>
    </dgm:pt>
    <dgm:pt modelId="{B74C3D28-A6DA-4E04-8A29-B5B971956930}" type="pres">
      <dgm:prSet presAssocID="{51DEB281-6176-4149-9A1A-E37BBCBE88B1}" presName="bigChev" presStyleLbl="node1" presStyleIdx="0" presStyleCnt="3"/>
      <dgm:spPr/>
    </dgm:pt>
    <dgm:pt modelId="{5BF98494-C8DB-40E8-8251-C448F7DCD4B1}" type="pres">
      <dgm:prSet presAssocID="{0240CA53-242F-455A-BDB2-8B3EF62453EF}" presName="parTrans" presStyleCnt="0"/>
      <dgm:spPr/>
    </dgm:pt>
    <dgm:pt modelId="{E2B1C39B-7C07-4ED4-9F09-FC7192AF37E9}" type="pres">
      <dgm:prSet presAssocID="{8E9C098D-5124-44B3-8399-F561846A2429}" presName="node" presStyleLbl="alignAccFollowNode1" presStyleIdx="0" presStyleCnt="6">
        <dgm:presLayoutVars>
          <dgm:bulletEnabled val="1"/>
        </dgm:presLayoutVars>
      </dgm:prSet>
      <dgm:spPr/>
    </dgm:pt>
    <dgm:pt modelId="{E9DA3587-C272-4BEB-8A85-87AC462CEFFD}" type="pres">
      <dgm:prSet presAssocID="{51DEB281-6176-4149-9A1A-E37BBCBE88B1}" presName="vSp" presStyleCnt="0"/>
      <dgm:spPr/>
    </dgm:pt>
    <dgm:pt modelId="{88A3E6D6-6D66-4462-B872-4A35B168ECA2}" type="pres">
      <dgm:prSet presAssocID="{4D54B57A-91D5-486F-9D0D-BF1C77812E50}" presName="horFlow" presStyleCnt="0"/>
      <dgm:spPr/>
    </dgm:pt>
    <dgm:pt modelId="{24262F95-A13E-4A0C-B4E3-EF29854FEF9D}" type="pres">
      <dgm:prSet presAssocID="{4D54B57A-91D5-486F-9D0D-BF1C77812E50}" presName="bigChev" presStyleLbl="node1" presStyleIdx="1" presStyleCnt="3"/>
      <dgm:spPr/>
    </dgm:pt>
    <dgm:pt modelId="{6C178F5A-B927-49B3-88A5-CA07744B349E}" type="pres">
      <dgm:prSet presAssocID="{08FD2029-3C44-4123-829C-448F4C90C780}" presName="parTrans" presStyleCnt="0"/>
      <dgm:spPr/>
    </dgm:pt>
    <dgm:pt modelId="{5D3CB552-4499-49B2-BFE3-F7432719ABD0}" type="pres">
      <dgm:prSet presAssocID="{85388757-03D8-4052-99FB-9B447158D6B4}" presName="node" presStyleLbl="alignAccFollowNode1" presStyleIdx="1" presStyleCnt="6">
        <dgm:presLayoutVars>
          <dgm:bulletEnabled val="1"/>
        </dgm:presLayoutVars>
      </dgm:prSet>
      <dgm:spPr/>
    </dgm:pt>
    <dgm:pt modelId="{DAE95606-F123-440A-859E-2896D6676122}" type="pres">
      <dgm:prSet presAssocID="{1CE6DEA4-C735-47ED-8A46-836C2021C726}" presName="sibTrans" presStyleCnt="0"/>
      <dgm:spPr/>
    </dgm:pt>
    <dgm:pt modelId="{7858356F-6ABA-49B1-951A-D4F9181CE49C}" type="pres">
      <dgm:prSet presAssocID="{27041836-5A48-4720-8172-BC50D878B1B3}" presName="node" presStyleLbl="alignAccFollowNode1" presStyleIdx="2" presStyleCnt="6">
        <dgm:presLayoutVars>
          <dgm:bulletEnabled val="1"/>
        </dgm:presLayoutVars>
      </dgm:prSet>
      <dgm:spPr/>
    </dgm:pt>
    <dgm:pt modelId="{E8D1421F-CED9-4DF2-B301-666ABC952C25}" type="pres">
      <dgm:prSet presAssocID="{BB1A72DC-F04E-4A05-B6F2-3442BE1CB690}" presName="sibTrans" presStyleCnt="0"/>
      <dgm:spPr/>
    </dgm:pt>
    <dgm:pt modelId="{82DA2342-8DE8-4D1D-84DD-DE23C843295D}" type="pres">
      <dgm:prSet presAssocID="{70DA5751-8BC1-40BC-B82D-D7A6E948A215}" presName="node" presStyleLbl="alignAccFollowNode1" presStyleIdx="3" presStyleCnt="6">
        <dgm:presLayoutVars>
          <dgm:bulletEnabled val="1"/>
        </dgm:presLayoutVars>
      </dgm:prSet>
      <dgm:spPr/>
    </dgm:pt>
    <dgm:pt modelId="{3DF002E8-C7BF-46DF-B485-0E2E33EFD05C}" type="pres">
      <dgm:prSet presAssocID="{4D54B57A-91D5-486F-9D0D-BF1C77812E50}" presName="vSp" presStyleCnt="0"/>
      <dgm:spPr/>
    </dgm:pt>
    <dgm:pt modelId="{D98D4242-48E4-4C9B-9225-22E279E9F05A}" type="pres">
      <dgm:prSet presAssocID="{2401B036-757D-4AB5-915A-D19F9155B14A}" presName="horFlow" presStyleCnt="0"/>
      <dgm:spPr/>
    </dgm:pt>
    <dgm:pt modelId="{DF2EFC96-CBE6-41AA-9B33-377879A93361}" type="pres">
      <dgm:prSet presAssocID="{2401B036-757D-4AB5-915A-D19F9155B14A}" presName="bigChev" presStyleLbl="node1" presStyleIdx="2" presStyleCnt="3"/>
      <dgm:spPr/>
    </dgm:pt>
    <dgm:pt modelId="{5EF31842-B2A9-467B-9CC7-9D5288933F22}" type="pres">
      <dgm:prSet presAssocID="{49130ED3-FE7B-4826-A1AD-F091D38BDCF4}" presName="parTrans" presStyleCnt="0"/>
      <dgm:spPr/>
    </dgm:pt>
    <dgm:pt modelId="{763C8074-F3B5-4ADC-ACB7-F8CDFA9623C8}" type="pres">
      <dgm:prSet presAssocID="{24A4741B-E57D-42F7-9D78-0C369140AFEE}" presName="node" presStyleLbl="alignAccFollowNode1" presStyleIdx="4" presStyleCnt="6">
        <dgm:presLayoutVars>
          <dgm:bulletEnabled val="1"/>
        </dgm:presLayoutVars>
      </dgm:prSet>
      <dgm:spPr/>
    </dgm:pt>
    <dgm:pt modelId="{98BFD789-3CF1-4882-A879-25B4F60F358E}" type="pres">
      <dgm:prSet presAssocID="{77D4FD56-5324-4572-8B2B-45F1D59E177A}" presName="sibTrans" presStyleCnt="0"/>
      <dgm:spPr/>
    </dgm:pt>
    <dgm:pt modelId="{DBF44012-2A5D-4DD4-9D26-9824F0BBD6C4}" type="pres">
      <dgm:prSet presAssocID="{3CC141C6-8D8A-4677-A947-92153A450EC6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B4B25C02-8D0F-4155-B6DE-EE90390016EB}" srcId="{51DEB281-6176-4149-9A1A-E37BBCBE88B1}" destId="{8E9C098D-5124-44B3-8399-F561846A2429}" srcOrd="0" destOrd="0" parTransId="{0240CA53-242F-455A-BDB2-8B3EF62453EF}" sibTransId="{77835DF5-E980-401C-994B-759BE2C5965B}"/>
    <dgm:cxn modelId="{D18F8B07-DF41-43D6-8DEE-522CF0CDD337}" type="presOf" srcId="{4D54B57A-91D5-486F-9D0D-BF1C77812E50}" destId="{24262F95-A13E-4A0C-B4E3-EF29854FEF9D}" srcOrd="0" destOrd="0" presId="urn:microsoft.com/office/officeart/2005/8/layout/lProcess3"/>
    <dgm:cxn modelId="{EA69940C-4C8A-4D56-A301-42AF8BADDFA8}" type="presOf" srcId="{22876695-3C0E-4008-B884-5D0E5C68CDCC}" destId="{F9AB8FF2-DDB5-4F79-B8D4-0B5B0914205F}" srcOrd="0" destOrd="0" presId="urn:microsoft.com/office/officeart/2005/8/layout/lProcess3"/>
    <dgm:cxn modelId="{8D331C10-0229-4C84-A457-8434A32F9B49}" type="presOf" srcId="{24A4741B-E57D-42F7-9D78-0C369140AFEE}" destId="{763C8074-F3B5-4ADC-ACB7-F8CDFA9623C8}" srcOrd="0" destOrd="0" presId="urn:microsoft.com/office/officeart/2005/8/layout/lProcess3"/>
    <dgm:cxn modelId="{CFAE8D13-1BE1-42F0-B6B6-D1EA4DDD3566}" type="presOf" srcId="{8E9C098D-5124-44B3-8399-F561846A2429}" destId="{E2B1C39B-7C07-4ED4-9F09-FC7192AF37E9}" srcOrd="0" destOrd="0" presId="urn:microsoft.com/office/officeart/2005/8/layout/lProcess3"/>
    <dgm:cxn modelId="{686B531D-288F-41C1-A4C2-4FABCD7CF235}" srcId="{2401B036-757D-4AB5-915A-D19F9155B14A}" destId="{24A4741B-E57D-42F7-9D78-0C369140AFEE}" srcOrd="0" destOrd="0" parTransId="{49130ED3-FE7B-4826-A1AD-F091D38BDCF4}" sibTransId="{77D4FD56-5324-4572-8B2B-45F1D59E177A}"/>
    <dgm:cxn modelId="{5C4BD024-AAE7-4034-BD35-A696CE892743}" srcId="{22876695-3C0E-4008-B884-5D0E5C68CDCC}" destId="{2401B036-757D-4AB5-915A-D19F9155B14A}" srcOrd="2" destOrd="0" parTransId="{CB2DC2DC-CBB9-48D9-8A57-334D74ECF66D}" sibTransId="{CE80635F-609A-4348-A929-29CFD2B6C76C}"/>
    <dgm:cxn modelId="{C9A74F26-4288-404A-8295-CC3996F924FA}" type="presOf" srcId="{27041836-5A48-4720-8172-BC50D878B1B3}" destId="{7858356F-6ABA-49B1-951A-D4F9181CE49C}" srcOrd="0" destOrd="0" presId="urn:microsoft.com/office/officeart/2005/8/layout/lProcess3"/>
    <dgm:cxn modelId="{F8E0923C-71D6-4D6C-99E3-59B793E47BE0}" srcId="{22876695-3C0E-4008-B884-5D0E5C68CDCC}" destId="{51DEB281-6176-4149-9A1A-E37BBCBE88B1}" srcOrd="0" destOrd="0" parTransId="{B07D3333-F387-45C7-BACD-FF791D987B41}" sibTransId="{838A8EB4-3E47-4EB6-B404-D79F93665024}"/>
    <dgm:cxn modelId="{D03DF953-14DF-443C-AF02-019A5F0AB720}" type="presOf" srcId="{70DA5751-8BC1-40BC-B82D-D7A6E948A215}" destId="{82DA2342-8DE8-4D1D-84DD-DE23C843295D}" srcOrd="0" destOrd="0" presId="urn:microsoft.com/office/officeart/2005/8/layout/lProcess3"/>
    <dgm:cxn modelId="{5F332776-D850-4111-8474-6BA005016DEE}" srcId="{4D54B57A-91D5-486F-9D0D-BF1C77812E50}" destId="{85388757-03D8-4052-99FB-9B447158D6B4}" srcOrd="0" destOrd="0" parTransId="{08FD2029-3C44-4123-829C-448F4C90C780}" sibTransId="{1CE6DEA4-C735-47ED-8A46-836C2021C726}"/>
    <dgm:cxn modelId="{16179979-6446-49AA-A756-07E4702685DE}" type="presOf" srcId="{2401B036-757D-4AB5-915A-D19F9155B14A}" destId="{DF2EFC96-CBE6-41AA-9B33-377879A93361}" srcOrd="0" destOrd="0" presId="urn:microsoft.com/office/officeart/2005/8/layout/lProcess3"/>
    <dgm:cxn modelId="{EF653495-A5EB-473C-B771-9171F4874FFB}" srcId="{4D54B57A-91D5-486F-9D0D-BF1C77812E50}" destId="{70DA5751-8BC1-40BC-B82D-D7A6E948A215}" srcOrd="2" destOrd="0" parTransId="{74F1915E-2614-4F85-977B-5D2E779910F7}" sibTransId="{0AE8FA40-7C56-4DEF-BCDA-6490FB0C9744}"/>
    <dgm:cxn modelId="{0DF398A1-388B-4998-BE58-F7DED389E518}" type="presOf" srcId="{51DEB281-6176-4149-9A1A-E37BBCBE88B1}" destId="{B74C3D28-A6DA-4E04-8A29-B5B971956930}" srcOrd="0" destOrd="0" presId="urn:microsoft.com/office/officeart/2005/8/layout/lProcess3"/>
    <dgm:cxn modelId="{C0336EC3-7B5D-4881-9D7C-5F46ACCEE11F}" srcId="{2401B036-757D-4AB5-915A-D19F9155B14A}" destId="{3CC141C6-8D8A-4677-A947-92153A450EC6}" srcOrd="1" destOrd="0" parTransId="{471E802C-5816-497D-8D3B-E4759389AB70}" sibTransId="{C5DAB846-AC2B-46D4-A3AB-F5C77EEF8AAF}"/>
    <dgm:cxn modelId="{527BBEC5-1395-461E-96B0-7F3BE929AA2D}" srcId="{4D54B57A-91D5-486F-9D0D-BF1C77812E50}" destId="{27041836-5A48-4720-8172-BC50D878B1B3}" srcOrd="1" destOrd="0" parTransId="{7730D151-640A-4D4C-869A-85AE18592F79}" sibTransId="{BB1A72DC-F04E-4A05-B6F2-3442BE1CB690}"/>
    <dgm:cxn modelId="{13CCE9D2-FFB9-42D9-95E8-F3F6F483C8CE}" type="presOf" srcId="{85388757-03D8-4052-99FB-9B447158D6B4}" destId="{5D3CB552-4499-49B2-BFE3-F7432719ABD0}" srcOrd="0" destOrd="0" presId="urn:microsoft.com/office/officeart/2005/8/layout/lProcess3"/>
    <dgm:cxn modelId="{96544EFD-8632-4822-BBB6-2BAA32E81BD4}" type="presOf" srcId="{3CC141C6-8D8A-4677-A947-92153A450EC6}" destId="{DBF44012-2A5D-4DD4-9D26-9824F0BBD6C4}" srcOrd="0" destOrd="0" presId="urn:microsoft.com/office/officeart/2005/8/layout/lProcess3"/>
    <dgm:cxn modelId="{E9F1BFFE-AF91-4BAB-802C-C1EB01191879}" srcId="{22876695-3C0E-4008-B884-5D0E5C68CDCC}" destId="{4D54B57A-91D5-486F-9D0D-BF1C77812E50}" srcOrd="1" destOrd="0" parTransId="{0DF6384E-99CF-4307-8454-C3F437B722FA}" sibTransId="{AFE114C6-DBD6-4F80-B226-7437278DF908}"/>
    <dgm:cxn modelId="{362DC55E-200A-42F5-8BF6-CAB079EE828E}" type="presParOf" srcId="{F9AB8FF2-DDB5-4F79-B8D4-0B5B0914205F}" destId="{4D4EC633-7DF9-4DA3-9948-7CE2C2D9FBFA}" srcOrd="0" destOrd="0" presId="urn:microsoft.com/office/officeart/2005/8/layout/lProcess3"/>
    <dgm:cxn modelId="{6B62697A-BB48-4D8B-83F4-A224BD0B63C5}" type="presParOf" srcId="{4D4EC633-7DF9-4DA3-9948-7CE2C2D9FBFA}" destId="{B74C3D28-A6DA-4E04-8A29-B5B971956930}" srcOrd="0" destOrd="0" presId="urn:microsoft.com/office/officeart/2005/8/layout/lProcess3"/>
    <dgm:cxn modelId="{588E1EA0-B05B-43EB-AC43-E51B59D8F8E8}" type="presParOf" srcId="{4D4EC633-7DF9-4DA3-9948-7CE2C2D9FBFA}" destId="{5BF98494-C8DB-40E8-8251-C448F7DCD4B1}" srcOrd="1" destOrd="0" presId="urn:microsoft.com/office/officeart/2005/8/layout/lProcess3"/>
    <dgm:cxn modelId="{0EAA5853-D0D8-4BE5-88AD-1BE0AD35B037}" type="presParOf" srcId="{4D4EC633-7DF9-4DA3-9948-7CE2C2D9FBFA}" destId="{E2B1C39B-7C07-4ED4-9F09-FC7192AF37E9}" srcOrd="2" destOrd="0" presId="urn:microsoft.com/office/officeart/2005/8/layout/lProcess3"/>
    <dgm:cxn modelId="{5D23FFE1-264B-4F9C-B700-590016582B4C}" type="presParOf" srcId="{F9AB8FF2-DDB5-4F79-B8D4-0B5B0914205F}" destId="{E9DA3587-C272-4BEB-8A85-87AC462CEFFD}" srcOrd="1" destOrd="0" presId="urn:microsoft.com/office/officeart/2005/8/layout/lProcess3"/>
    <dgm:cxn modelId="{F9370C77-EE5D-4DB8-BF88-B3C66D08D562}" type="presParOf" srcId="{F9AB8FF2-DDB5-4F79-B8D4-0B5B0914205F}" destId="{88A3E6D6-6D66-4462-B872-4A35B168ECA2}" srcOrd="2" destOrd="0" presId="urn:microsoft.com/office/officeart/2005/8/layout/lProcess3"/>
    <dgm:cxn modelId="{291040F2-3D56-4D8F-B58D-63DD7D89EDAC}" type="presParOf" srcId="{88A3E6D6-6D66-4462-B872-4A35B168ECA2}" destId="{24262F95-A13E-4A0C-B4E3-EF29854FEF9D}" srcOrd="0" destOrd="0" presId="urn:microsoft.com/office/officeart/2005/8/layout/lProcess3"/>
    <dgm:cxn modelId="{1F8AF225-87A1-43C2-84D9-E86389654DAA}" type="presParOf" srcId="{88A3E6D6-6D66-4462-B872-4A35B168ECA2}" destId="{6C178F5A-B927-49B3-88A5-CA07744B349E}" srcOrd="1" destOrd="0" presId="urn:microsoft.com/office/officeart/2005/8/layout/lProcess3"/>
    <dgm:cxn modelId="{A8568314-2A59-42F3-BA4A-08DFD031E67F}" type="presParOf" srcId="{88A3E6D6-6D66-4462-B872-4A35B168ECA2}" destId="{5D3CB552-4499-49B2-BFE3-F7432719ABD0}" srcOrd="2" destOrd="0" presId="urn:microsoft.com/office/officeart/2005/8/layout/lProcess3"/>
    <dgm:cxn modelId="{5A2DA43C-E710-4711-80CC-9A3BE5C8A65B}" type="presParOf" srcId="{88A3E6D6-6D66-4462-B872-4A35B168ECA2}" destId="{DAE95606-F123-440A-859E-2896D6676122}" srcOrd="3" destOrd="0" presId="urn:microsoft.com/office/officeart/2005/8/layout/lProcess3"/>
    <dgm:cxn modelId="{3B024AA9-3B8F-42D9-AE7A-603DA1C35D26}" type="presParOf" srcId="{88A3E6D6-6D66-4462-B872-4A35B168ECA2}" destId="{7858356F-6ABA-49B1-951A-D4F9181CE49C}" srcOrd="4" destOrd="0" presId="urn:microsoft.com/office/officeart/2005/8/layout/lProcess3"/>
    <dgm:cxn modelId="{1C65E050-0B66-42FA-A247-A394F8D6413A}" type="presParOf" srcId="{88A3E6D6-6D66-4462-B872-4A35B168ECA2}" destId="{E8D1421F-CED9-4DF2-B301-666ABC952C25}" srcOrd="5" destOrd="0" presId="urn:microsoft.com/office/officeart/2005/8/layout/lProcess3"/>
    <dgm:cxn modelId="{CABDB0B9-4482-4E7A-A3FC-D1C423356ADD}" type="presParOf" srcId="{88A3E6D6-6D66-4462-B872-4A35B168ECA2}" destId="{82DA2342-8DE8-4D1D-84DD-DE23C843295D}" srcOrd="6" destOrd="0" presId="urn:microsoft.com/office/officeart/2005/8/layout/lProcess3"/>
    <dgm:cxn modelId="{A59775A3-7332-4CBC-ABD4-4C8599C1F78D}" type="presParOf" srcId="{F9AB8FF2-DDB5-4F79-B8D4-0B5B0914205F}" destId="{3DF002E8-C7BF-46DF-B485-0E2E33EFD05C}" srcOrd="3" destOrd="0" presId="urn:microsoft.com/office/officeart/2005/8/layout/lProcess3"/>
    <dgm:cxn modelId="{0110D63A-9E1E-4ED6-8FDD-19ACB92C7CCA}" type="presParOf" srcId="{F9AB8FF2-DDB5-4F79-B8D4-0B5B0914205F}" destId="{D98D4242-48E4-4C9B-9225-22E279E9F05A}" srcOrd="4" destOrd="0" presId="urn:microsoft.com/office/officeart/2005/8/layout/lProcess3"/>
    <dgm:cxn modelId="{37D253E4-5EB8-42AF-8C76-E943688E2129}" type="presParOf" srcId="{D98D4242-48E4-4C9B-9225-22E279E9F05A}" destId="{DF2EFC96-CBE6-41AA-9B33-377879A93361}" srcOrd="0" destOrd="0" presId="urn:microsoft.com/office/officeart/2005/8/layout/lProcess3"/>
    <dgm:cxn modelId="{ED3040AE-075D-4816-8605-E8080538F26B}" type="presParOf" srcId="{D98D4242-48E4-4C9B-9225-22E279E9F05A}" destId="{5EF31842-B2A9-467B-9CC7-9D5288933F22}" srcOrd="1" destOrd="0" presId="urn:microsoft.com/office/officeart/2005/8/layout/lProcess3"/>
    <dgm:cxn modelId="{43B18C8A-EEF1-4C1D-BF49-ED24589E52E0}" type="presParOf" srcId="{D98D4242-48E4-4C9B-9225-22E279E9F05A}" destId="{763C8074-F3B5-4ADC-ACB7-F8CDFA9623C8}" srcOrd="2" destOrd="0" presId="urn:microsoft.com/office/officeart/2005/8/layout/lProcess3"/>
    <dgm:cxn modelId="{4F4DA7BF-7629-436D-941F-E779F4229573}" type="presParOf" srcId="{D98D4242-48E4-4C9B-9225-22E279E9F05A}" destId="{98BFD789-3CF1-4882-A879-25B4F60F358E}" srcOrd="3" destOrd="0" presId="urn:microsoft.com/office/officeart/2005/8/layout/lProcess3"/>
    <dgm:cxn modelId="{02AAF112-F9FB-4943-BF2E-A499382265C8}" type="presParOf" srcId="{D98D4242-48E4-4C9B-9225-22E279E9F05A}" destId="{DBF44012-2A5D-4DD4-9D26-9824F0BBD6C4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788BF0-0013-4879-88C4-6CC9BBBA5AA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2942E065-8C97-4602-835D-70E929B408F0}">
      <dgm:prSet custT="1"/>
      <dgm:spPr>
        <a:solidFill>
          <a:schemeClr val="accent2"/>
        </a:solidFill>
      </dgm:spPr>
      <dgm:t>
        <a:bodyPr/>
        <a:lstStyle/>
        <a:p>
          <a:r>
            <a:rPr lang="en-US" sz="3600" dirty="0"/>
            <a:t>High cost of deployment + fiber</a:t>
          </a:r>
        </a:p>
      </dgm:t>
    </dgm:pt>
    <dgm:pt modelId="{18F226F6-A4E4-4894-8A67-50B660611620}" type="parTrans" cxnId="{26BF69B0-819E-4D82-AD84-843DB84369C0}">
      <dgm:prSet/>
      <dgm:spPr/>
      <dgm:t>
        <a:bodyPr/>
        <a:lstStyle/>
        <a:p>
          <a:endParaRPr lang="en-US"/>
        </a:p>
      </dgm:t>
    </dgm:pt>
    <dgm:pt modelId="{5DE625D3-533F-49EC-BB8E-D8C7E26E5148}" type="sibTrans" cxnId="{26BF69B0-819E-4D82-AD84-843DB84369C0}">
      <dgm:prSet/>
      <dgm:spPr/>
      <dgm:t>
        <a:bodyPr/>
        <a:lstStyle/>
        <a:p>
          <a:endParaRPr lang="en-US"/>
        </a:p>
      </dgm:t>
    </dgm:pt>
    <dgm:pt modelId="{5FCD542D-726E-4A7C-8F51-9F940787841C}">
      <dgm:prSet custT="1"/>
      <dgm:spPr/>
      <dgm:t>
        <a:bodyPr/>
        <a:lstStyle/>
        <a:p>
          <a:r>
            <a:rPr lang="en-US" sz="2000" dirty="0"/>
            <a:t>Unclear what the potential is in urban/suburban</a:t>
          </a:r>
        </a:p>
      </dgm:t>
    </dgm:pt>
    <dgm:pt modelId="{8C28B005-A357-4AF8-92EB-FF4C1F7AFFC7}" type="parTrans" cxnId="{3736C409-9AB0-48C0-96E3-BF501CE7F042}">
      <dgm:prSet/>
      <dgm:spPr/>
      <dgm:t>
        <a:bodyPr/>
        <a:lstStyle/>
        <a:p>
          <a:endParaRPr lang="en-US"/>
        </a:p>
      </dgm:t>
    </dgm:pt>
    <dgm:pt modelId="{996E68E9-17F2-4184-A898-55BA63E6A757}" type="sibTrans" cxnId="{3736C409-9AB0-48C0-96E3-BF501CE7F042}">
      <dgm:prSet/>
      <dgm:spPr/>
      <dgm:t>
        <a:bodyPr/>
        <a:lstStyle/>
        <a:p>
          <a:endParaRPr lang="en-US"/>
        </a:p>
      </dgm:t>
    </dgm:pt>
    <dgm:pt modelId="{751ABB6F-F95A-48D4-9CB7-8708B5F597C6}">
      <dgm:prSet custT="1"/>
      <dgm:spPr/>
      <dgm:t>
        <a:bodyPr/>
        <a:lstStyle/>
        <a:p>
          <a:r>
            <a:rPr lang="en-US" sz="2000" i="1" dirty="0"/>
            <a:t>No business case in rural areas</a:t>
          </a:r>
          <a:endParaRPr lang="en-US" sz="2000" dirty="0"/>
        </a:p>
      </dgm:t>
    </dgm:pt>
    <dgm:pt modelId="{FA110457-EAAA-4A57-8C6D-1F54F860F65B}" type="parTrans" cxnId="{E7F5A8B2-0F3F-4AB9-AA9B-A187263D7D8E}">
      <dgm:prSet/>
      <dgm:spPr/>
      <dgm:t>
        <a:bodyPr/>
        <a:lstStyle/>
        <a:p>
          <a:endParaRPr lang="en-US"/>
        </a:p>
      </dgm:t>
    </dgm:pt>
    <dgm:pt modelId="{87C597F7-9E60-4975-B725-1B1366B53DAF}" type="sibTrans" cxnId="{E7F5A8B2-0F3F-4AB9-AA9B-A187263D7D8E}">
      <dgm:prSet/>
      <dgm:spPr/>
      <dgm:t>
        <a:bodyPr/>
        <a:lstStyle/>
        <a:p>
          <a:endParaRPr lang="en-US"/>
        </a:p>
      </dgm:t>
    </dgm:pt>
    <dgm:pt modelId="{85577069-AC60-4390-A70C-5EB0729BC344}">
      <dgm:prSet custT="1"/>
      <dgm:spPr/>
      <dgm:t>
        <a:bodyPr/>
        <a:lstStyle/>
        <a:p>
          <a:r>
            <a:rPr lang="en-US" sz="2000" dirty="0"/>
            <a:t>Wall Street thus far unconvinced</a:t>
          </a:r>
        </a:p>
      </dgm:t>
    </dgm:pt>
    <dgm:pt modelId="{A70B0DE6-A10E-4784-B504-342CD9379FDA}" type="parTrans" cxnId="{074F6798-1485-4B45-AC36-4B2B308C5373}">
      <dgm:prSet/>
      <dgm:spPr/>
      <dgm:t>
        <a:bodyPr/>
        <a:lstStyle/>
        <a:p>
          <a:endParaRPr lang="en-US"/>
        </a:p>
      </dgm:t>
    </dgm:pt>
    <dgm:pt modelId="{148D9C1E-D20D-4848-B4B8-F097BD8F236D}" type="sibTrans" cxnId="{074F6798-1485-4B45-AC36-4B2B308C5373}">
      <dgm:prSet/>
      <dgm:spPr/>
      <dgm:t>
        <a:bodyPr/>
        <a:lstStyle/>
        <a:p>
          <a:endParaRPr lang="en-US"/>
        </a:p>
      </dgm:t>
    </dgm:pt>
    <dgm:pt modelId="{CA75BC8A-F5DC-405D-B399-C32D4F1FB141}">
      <dgm:prSet custT="1"/>
      <dgm:spPr>
        <a:solidFill>
          <a:schemeClr val="accent1"/>
        </a:solidFill>
      </dgm:spPr>
      <dgm:t>
        <a:bodyPr/>
        <a:lstStyle/>
        <a:p>
          <a:r>
            <a:rPr lang="en-US" sz="3200" dirty="0"/>
            <a:t>Market opportunity not yet apparent</a:t>
          </a:r>
        </a:p>
      </dgm:t>
    </dgm:pt>
    <dgm:pt modelId="{A2741A6A-2076-4C90-B61D-5C91D55ED094}" type="parTrans" cxnId="{C4DF5855-AD4A-45DD-B15E-3D38229102DD}">
      <dgm:prSet/>
      <dgm:spPr/>
      <dgm:t>
        <a:bodyPr/>
        <a:lstStyle/>
        <a:p>
          <a:endParaRPr lang="en-US"/>
        </a:p>
      </dgm:t>
    </dgm:pt>
    <dgm:pt modelId="{8949DF20-4760-4B90-AA07-E742A903400F}" type="sibTrans" cxnId="{C4DF5855-AD4A-45DD-B15E-3D38229102DD}">
      <dgm:prSet/>
      <dgm:spPr/>
      <dgm:t>
        <a:bodyPr/>
        <a:lstStyle/>
        <a:p>
          <a:endParaRPr lang="en-US"/>
        </a:p>
      </dgm:t>
    </dgm:pt>
    <dgm:pt modelId="{C8876EB6-8C85-4D45-B34D-995ED95166C0}">
      <dgm:prSet custT="1"/>
      <dgm:spPr/>
      <dgm:t>
        <a:bodyPr/>
        <a:lstStyle/>
        <a:p>
          <a:r>
            <a:rPr lang="en-US" sz="2000" dirty="0"/>
            <a:t>Fixed: Verizon pilots panned; AT&amp;T holding back for now</a:t>
          </a:r>
        </a:p>
      </dgm:t>
    </dgm:pt>
    <dgm:pt modelId="{8FD635A6-252A-4947-A6F0-0259D0DA79E5}" type="parTrans" cxnId="{D0349115-9D36-4F66-A2B2-F81BE5B0E162}">
      <dgm:prSet/>
      <dgm:spPr/>
      <dgm:t>
        <a:bodyPr/>
        <a:lstStyle/>
        <a:p>
          <a:endParaRPr lang="en-US"/>
        </a:p>
      </dgm:t>
    </dgm:pt>
    <dgm:pt modelId="{817E209E-138E-4847-BA22-BBADB47B241E}" type="sibTrans" cxnId="{D0349115-9D36-4F66-A2B2-F81BE5B0E162}">
      <dgm:prSet/>
      <dgm:spPr/>
      <dgm:t>
        <a:bodyPr/>
        <a:lstStyle/>
        <a:p>
          <a:endParaRPr lang="en-US"/>
        </a:p>
      </dgm:t>
    </dgm:pt>
    <dgm:pt modelId="{537903E2-538B-4D02-8558-CACCC4181E10}">
      <dgm:prSet custT="1"/>
      <dgm:spPr/>
      <dgm:t>
        <a:bodyPr/>
        <a:lstStyle/>
        <a:p>
          <a:r>
            <a:rPr lang="en-US" sz="2000" dirty="0"/>
            <a:t>Will compete with cable’s huge advantages</a:t>
          </a:r>
        </a:p>
      </dgm:t>
    </dgm:pt>
    <dgm:pt modelId="{0C87D1E6-9D03-416C-B25A-C0342A2F32B6}" type="parTrans" cxnId="{23F02223-8444-4364-ABD0-612D5F619668}">
      <dgm:prSet/>
      <dgm:spPr/>
      <dgm:t>
        <a:bodyPr/>
        <a:lstStyle/>
        <a:p>
          <a:endParaRPr lang="en-US"/>
        </a:p>
      </dgm:t>
    </dgm:pt>
    <dgm:pt modelId="{E3B09B41-BBD6-4576-9227-C3F0F044F3F3}" type="sibTrans" cxnId="{23F02223-8444-4364-ABD0-612D5F619668}">
      <dgm:prSet/>
      <dgm:spPr/>
      <dgm:t>
        <a:bodyPr/>
        <a:lstStyle/>
        <a:p>
          <a:endParaRPr lang="en-US"/>
        </a:p>
      </dgm:t>
    </dgm:pt>
    <dgm:pt modelId="{1F051325-CBED-4D57-BAE5-184F05650466}">
      <dgm:prSet custT="1"/>
      <dgm:spPr/>
      <dgm:t>
        <a:bodyPr/>
        <a:lstStyle/>
        <a:p>
          <a:r>
            <a:rPr lang="en-US" sz="2000" dirty="0"/>
            <a:t>Mobile: Unclear whether consumers will pay more</a:t>
          </a:r>
        </a:p>
      </dgm:t>
    </dgm:pt>
    <dgm:pt modelId="{DFB333A7-4B2C-449A-BADF-E2D984EA25A3}" type="parTrans" cxnId="{A5C7B9EA-D993-44F0-9955-1444D598BEA8}">
      <dgm:prSet/>
      <dgm:spPr/>
      <dgm:t>
        <a:bodyPr/>
        <a:lstStyle/>
        <a:p>
          <a:endParaRPr lang="en-US"/>
        </a:p>
      </dgm:t>
    </dgm:pt>
    <dgm:pt modelId="{9E474536-6100-4DB7-84AA-2F9BD7C0FC51}" type="sibTrans" cxnId="{A5C7B9EA-D993-44F0-9955-1444D598BEA8}">
      <dgm:prSet/>
      <dgm:spPr/>
      <dgm:t>
        <a:bodyPr/>
        <a:lstStyle/>
        <a:p>
          <a:endParaRPr lang="en-US"/>
        </a:p>
      </dgm:t>
    </dgm:pt>
    <dgm:pt modelId="{6B6E3060-5962-4FE1-BABD-683684274DBD}">
      <dgm:prSet custT="1"/>
      <dgm:spPr/>
      <dgm:t>
        <a:bodyPr/>
        <a:lstStyle/>
        <a:p>
          <a:r>
            <a:rPr lang="en-US" sz="2000" dirty="0"/>
            <a:t>Enormous incremental cost to deploy but modest incremental revenues (</a:t>
          </a:r>
          <a:r>
            <a:rPr lang="en-US" sz="2000" dirty="0" err="1"/>
            <a:t>ie</a:t>
          </a:r>
          <a:r>
            <a:rPr lang="en-US" sz="2000" dirty="0"/>
            <a:t>, 5G customers are not new customers; they are converted 4G customers)</a:t>
          </a:r>
        </a:p>
      </dgm:t>
    </dgm:pt>
    <dgm:pt modelId="{C70436FF-A184-43D2-BB44-8F368E30473E}" type="parTrans" cxnId="{624B1475-547F-4096-B980-A709347E8131}">
      <dgm:prSet/>
      <dgm:spPr/>
      <dgm:t>
        <a:bodyPr/>
        <a:lstStyle/>
        <a:p>
          <a:endParaRPr lang="en-US"/>
        </a:p>
      </dgm:t>
    </dgm:pt>
    <dgm:pt modelId="{55BD40AA-02C3-4F0B-A7FB-CCB40931E243}" type="sibTrans" cxnId="{624B1475-547F-4096-B980-A709347E8131}">
      <dgm:prSet/>
      <dgm:spPr/>
      <dgm:t>
        <a:bodyPr/>
        <a:lstStyle/>
        <a:p>
          <a:endParaRPr lang="en-US"/>
        </a:p>
      </dgm:t>
    </dgm:pt>
    <dgm:pt modelId="{094418F9-477F-41F3-BFC5-6B0E0D231FF3}" type="pres">
      <dgm:prSet presAssocID="{70788BF0-0013-4879-88C4-6CC9BBBA5AAA}" presName="Name0" presStyleCnt="0">
        <dgm:presLayoutVars>
          <dgm:dir/>
          <dgm:animLvl val="lvl"/>
          <dgm:resizeHandles val="exact"/>
        </dgm:presLayoutVars>
      </dgm:prSet>
      <dgm:spPr/>
    </dgm:pt>
    <dgm:pt modelId="{BD5B0FC3-503F-466E-8DC1-B407C98D71D4}" type="pres">
      <dgm:prSet presAssocID="{2942E065-8C97-4602-835D-70E929B408F0}" presName="linNode" presStyleCnt="0"/>
      <dgm:spPr/>
    </dgm:pt>
    <dgm:pt modelId="{CCF990B0-FBE7-46C7-94D4-29347A196E9D}" type="pres">
      <dgm:prSet presAssocID="{2942E065-8C97-4602-835D-70E929B408F0}" presName="parentText" presStyleLbl="node1" presStyleIdx="0" presStyleCnt="2" custLinFactNeighborX="-281" custLinFactNeighborY="-2115">
        <dgm:presLayoutVars>
          <dgm:chMax val="1"/>
          <dgm:bulletEnabled val="1"/>
        </dgm:presLayoutVars>
      </dgm:prSet>
      <dgm:spPr/>
    </dgm:pt>
    <dgm:pt modelId="{34C98774-2BD0-4B7D-829A-833FC67EC741}" type="pres">
      <dgm:prSet presAssocID="{2942E065-8C97-4602-835D-70E929B408F0}" presName="descendantText" presStyleLbl="alignAccFollowNode1" presStyleIdx="0" presStyleCnt="2" custScaleY="120313" custLinFactNeighborX="1499">
        <dgm:presLayoutVars>
          <dgm:bulletEnabled val="1"/>
        </dgm:presLayoutVars>
      </dgm:prSet>
      <dgm:spPr/>
    </dgm:pt>
    <dgm:pt modelId="{44FFFB4F-B85A-4BAC-98AE-1F8B8383E28C}" type="pres">
      <dgm:prSet presAssocID="{5DE625D3-533F-49EC-BB8E-D8C7E26E5148}" presName="sp" presStyleCnt="0"/>
      <dgm:spPr/>
    </dgm:pt>
    <dgm:pt modelId="{BE618858-765F-42E8-9951-9A39620C1164}" type="pres">
      <dgm:prSet presAssocID="{CA75BC8A-F5DC-405D-B399-C32D4F1FB141}" presName="linNode" presStyleCnt="0"/>
      <dgm:spPr/>
    </dgm:pt>
    <dgm:pt modelId="{5D96A83E-0563-4308-92A8-4079211B0A7D}" type="pres">
      <dgm:prSet presAssocID="{CA75BC8A-F5DC-405D-B399-C32D4F1FB141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9D9DD2C9-5625-4F02-90D3-88CF04AA7C44}" type="pres">
      <dgm:prSet presAssocID="{CA75BC8A-F5DC-405D-B399-C32D4F1FB141}" presName="descendantText" presStyleLbl="alignAccFollowNode1" presStyleIdx="1" presStyleCnt="2" custScaleY="124212" custLinFactNeighborX="1000" custLinFactNeighborY="8328">
        <dgm:presLayoutVars>
          <dgm:bulletEnabled val="1"/>
        </dgm:presLayoutVars>
      </dgm:prSet>
      <dgm:spPr/>
    </dgm:pt>
  </dgm:ptLst>
  <dgm:cxnLst>
    <dgm:cxn modelId="{3736C409-9AB0-48C0-96E3-BF501CE7F042}" srcId="{2942E065-8C97-4602-835D-70E929B408F0}" destId="{5FCD542D-726E-4A7C-8F51-9F940787841C}" srcOrd="0" destOrd="0" parTransId="{8C28B005-A357-4AF8-92EB-FF4C1F7AFFC7}" sibTransId="{996E68E9-17F2-4184-A898-55BA63E6A757}"/>
    <dgm:cxn modelId="{D0349115-9D36-4F66-A2B2-F81BE5B0E162}" srcId="{CA75BC8A-F5DC-405D-B399-C32D4F1FB141}" destId="{C8876EB6-8C85-4D45-B34D-995ED95166C0}" srcOrd="0" destOrd="0" parTransId="{8FD635A6-252A-4947-A6F0-0259D0DA79E5}" sibTransId="{817E209E-138E-4847-BA22-BBADB47B241E}"/>
    <dgm:cxn modelId="{6839A01B-B740-4658-81EA-056A573DECC8}" type="presOf" srcId="{85577069-AC60-4390-A70C-5EB0729BC344}" destId="{34C98774-2BD0-4B7D-829A-833FC67EC741}" srcOrd="0" destOrd="2" presId="urn:microsoft.com/office/officeart/2005/8/layout/vList5"/>
    <dgm:cxn modelId="{23F02223-8444-4364-ABD0-612D5F619668}" srcId="{C8876EB6-8C85-4D45-B34D-995ED95166C0}" destId="{537903E2-538B-4D02-8558-CACCC4181E10}" srcOrd="0" destOrd="0" parTransId="{0C87D1E6-9D03-416C-B25A-C0342A2F32B6}" sibTransId="{E3B09B41-BBD6-4576-9227-C3F0F044F3F3}"/>
    <dgm:cxn modelId="{9B14093D-9B9B-4809-8FBA-5816DD5240BB}" type="presOf" srcId="{537903E2-538B-4D02-8558-CACCC4181E10}" destId="{9D9DD2C9-5625-4F02-90D3-88CF04AA7C44}" srcOrd="0" destOrd="1" presId="urn:microsoft.com/office/officeart/2005/8/layout/vList5"/>
    <dgm:cxn modelId="{B6226E3E-4464-40B3-809B-44386A6D33CC}" type="presOf" srcId="{751ABB6F-F95A-48D4-9CB7-8708B5F597C6}" destId="{34C98774-2BD0-4B7D-829A-833FC67EC741}" srcOrd="0" destOrd="1" presId="urn:microsoft.com/office/officeart/2005/8/layout/vList5"/>
    <dgm:cxn modelId="{5881DF45-99C5-4FEB-97E7-02C460C82227}" type="presOf" srcId="{2942E065-8C97-4602-835D-70E929B408F0}" destId="{CCF990B0-FBE7-46C7-94D4-29347A196E9D}" srcOrd="0" destOrd="0" presId="urn:microsoft.com/office/officeart/2005/8/layout/vList5"/>
    <dgm:cxn modelId="{0AAAA96B-6325-4B95-8D20-B75F2F875550}" type="presOf" srcId="{C8876EB6-8C85-4D45-B34D-995ED95166C0}" destId="{9D9DD2C9-5625-4F02-90D3-88CF04AA7C44}" srcOrd="0" destOrd="0" presId="urn:microsoft.com/office/officeart/2005/8/layout/vList5"/>
    <dgm:cxn modelId="{624B1475-547F-4096-B980-A709347E8131}" srcId="{1F051325-CBED-4D57-BAE5-184F05650466}" destId="{6B6E3060-5962-4FE1-BABD-683684274DBD}" srcOrd="0" destOrd="0" parTransId="{C70436FF-A184-43D2-BB44-8F368E30473E}" sibTransId="{55BD40AA-02C3-4F0B-A7FB-CCB40931E243}"/>
    <dgm:cxn modelId="{C4DF5855-AD4A-45DD-B15E-3D38229102DD}" srcId="{70788BF0-0013-4879-88C4-6CC9BBBA5AAA}" destId="{CA75BC8A-F5DC-405D-B399-C32D4F1FB141}" srcOrd="1" destOrd="0" parTransId="{A2741A6A-2076-4C90-B61D-5C91D55ED094}" sibTransId="{8949DF20-4760-4B90-AA07-E742A903400F}"/>
    <dgm:cxn modelId="{55631B96-57DA-45CC-AB7C-AAB42B2C6FA4}" type="presOf" srcId="{1F051325-CBED-4D57-BAE5-184F05650466}" destId="{9D9DD2C9-5625-4F02-90D3-88CF04AA7C44}" srcOrd="0" destOrd="2" presId="urn:microsoft.com/office/officeart/2005/8/layout/vList5"/>
    <dgm:cxn modelId="{074F6798-1485-4B45-AC36-4B2B308C5373}" srcId="{2942E065-8C97-4602-835D-70E929B408F0}" destId="{85577069-AC60-4390-A70C-5EB0729BC344}" srcOrd="2" destOrd="0" parTransId="{A70B0DE6-A10E-4784-B504-342CD9379FDA}" sibTransId="{148D9C1E-D20D-4848-B4B8-F097BD8F236D}"/>
    <dgm:cxn modelId="{26BF69B0-819E-4D82-AD84-843DB84369C0}" srcId="{70788BF0-0013-4879-88C4-6CC9BBBA5AAA}" destId="{2942E065-8C97-4602-835D-70E929B408F0}" srcOrd="0" destOrd="0" parTransId="{18F226F6-A4E4-4894-8A67-50B660611620}" sibTransId="{5DE625D3-533F-49EC-BB8E-D8C7E26E5148}"/>
    <dgm:cxn modelId="{E7F5A8B2-0F3F-4AB9-AA9B-A187263D7D8E}" srcId="{2942E065-8C97-4602-835D-70E929B408F0}" destId="{751ABB6F-F95A-48D4-9CB7-8708B5F597C6}" srcOrd="1" destOrd="0" parTransId="{FA110457-EAAA-4A57-8C6D-1F54F860F65B}" sibTransId="{87C597F7-9E60-4975-B725-1B1366B53DAF}"/>
    <dgm:cxn modelId="{E737EFD2-2DE7-4DDC-80B4-7005DE3D07F0}" type="presOf" srcId="{CA75BC8A-F5DC-405D-B399-C32D4F1FB141}" destId="{5D96A83E-0563-4308-92A8-4079211B0A7D}" srcOrd="0" destOrd="0" presId="urn:microsoft.com/office/officeart/2005/8/layout/vList5"/>
    <dgm:cxn modelId="{0CCF16D7-A846-479E-9C6F-375E2915DB66}" type="presOf" srcId="{5FCD542D-726E-4A7C-8F51-9F940787841C}" destId="{34C98774-2BD0-4B7D-829A-833FC67EC741}" srcOrd="0" destOrd="0" presId="urn:microsoft.com/office/officeart/2005/8/layout/vList5"/>
    <dgm:cxn modelId="{78FFF3DB-8E1A-4F3C-B4EF-7EBB87269224}" type="presOf" srcId="{6B6E3060-5962-4FE1-BABD-683684274DBD}" destId="{9D9DD2C9-5625-4F02-90D3-88CF04AA7C44}" srcOrd="0" destOrd="3" presId="urn:microsoft.com/office/officeart/2005/8/layout/vList5"/>
    <dgm:cxn modelId="{A5C7B9EA-D993-44F0-9955-1444D598BEA8}" srcId="{CA75BC8A-F5DC-405D-B399-C32D4F1FB141}" destId="{1F051325-CBED-4D57-BAE5-184F05650466}" srcOrd="1" destOrd="0" parTransId="{DFB333A7-4B2C-449A-BADF-E2D984EA25A3}" sibTransId="{9E474536-6100-4DB7-84AA-2F9BD7C0FC51}"/>
    <dgm:cxn modelId="{C803E6EC-6FAA-49F8-93AC-011796B9E8AA}" type="presOf" srcId="{70788BF0-0013-4879-88C4-6CC9BBBA5AAA}" destId="{094418F9-477F-41F3-BFC5-6B0E0D231FF3}" srcOrd="0" destOrd="0" presId="urn:microsoft.com/office/officeart/2005/8/layout/vList5"/>
    <dgm:cxn modelId="{0014B871-BB28-46FA-BCC8-E766CD9D0FA4}" type="presParOf" srcId="{094418F9-477F-41F3-BFC5-6B0E0D231FF3}" destId="{BD5B0FC3-503F-466E-8DC1-B407C98D71D4}" srcOrd="0" destOrd="0" presId="urn:microsoft.com/office/officeart/2005/8/layout/vList5"/>
    <dgm:cxn modelId="{72485607-A678-423D-8549-347B38E4C4F1}" type="presParOf" srcId="{BD5B0FC3-503F-466E-8DC1-B407C98D71D4}" destId="{CCF990B0-FBE7-46C7-94D4-29347A196E9D}" srcOrd="0" destOrd="0" presId="urn:microsoft.com/office/officeart/2005/8/layout/vList5"/>
    <dgm:cxn modelId="{C0103B90-4639-47EB-BBBD-4B5A73CA68EE}" type="presParOf" srcId="{BD5B0FC3-503F-466E-8DC1-B407C98D71D4}" destId="{34C98774-2BD0-4B7D-829A-833FC67EC741}" srcOrd="1" destOrd="0" presId="urn:microsoft.com/office/officeart/2005/8/layout/vList5"/>
    <dgm:cxn modelId="{0263A210-52AE-4907-8548-C1D3A6568A5C}" type="presParOf" srcId="{094418F9-477F-41F3-BFC5-6B0E0D231FF3}" destId="{44FFFB4F-B85A-4BAC-98AE-1F8B8383E28C}" srcOrd="1" destOrd="0" presId="urn:microsoft.com/office/officeart/2005/8/layout/vList5"/>
    <dgm:cxn modelId="{E13FA9E1-741B-42AA-A2F7-06D34CC3DD11}" type="presParOf" srcId="{094418F9-477F-41F3-BFC5-6B0E0D231FF3}" destId="{BE618858-765F-42E8-9951-9A39620C1164}" srcOrd="2" destOrd="0" presId="urn:microsoft.com/office/officeart/2005/8/layout/vList5"/>
    <dgm:cxn modelId="{91A416D6-7628-4514-B4A2-6166B4F4A815}" type="presParOf" srcId="{BE618858-765F-42E8-9951-9A39620C1164}" destId="{5D96A83E-0563-4308-92A8-4079211B0A7D}" srcOrd="0" destOrd="0" presId="urn:microsoft.com/office/officeart/2005/8/layout/vList5"/>
    <dgm:cxn modelId="{4CD53299-BE35-4D76-8ED5-52E2971CA542}" type="presParOf" srcId="{BE618858-765F-42E8-9951-9A39620C1164}" destId="{9D9DD2C9-5625-4F02-90D3-88CF04AA7C4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341B27-B5FF-4D0D-A04E-0B04882178A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40EBD-8ED6-4F50-A57F-BD3ECE506877}">
      <dgm:prSet/>
      <dgm:spPr/>
      <dgm:t>
        <a:bodyPr/>
        <a:lstStyle/>
        <a:p>
          <a:r>
            <a:rPr lang="en-US"/>
            <a:t>Still in development stages</a:t>
          </a:r>
        </a:p>
      </dgm:t>
    </dgm:pt>
    <dgm:pt modelId="{27D2E0F9-E505-4743-B3A5-B034CDF0A10C}" type="parTrans" cxnId="{6FC9D513-61FA-459B-9657-C4DE294EE78A}">
      <dgm:prSet/>
      <dgm:spPr/>
      <dgm:t>
        <a:bodyPr/>
        <a:lstStyle/>
        <a:p>
          <a:endParaRPr lang="en-US"/>
        </a:p>
      </dgm:t>
    </dgm:pt>
    <dgm:pt modelId="{F1180C31-BC85-4938-BAE4-B6F953CA42E2}" type="sibTrans" cxnId="{6FC9D513-61FA-459B-9657-C4DE294EE78A}">
      <dgm:prSet/>
      <dgm:spPr/>
      <dgm:t>
        <a:bodyPr/>
        <a:lstStyle/>
        <a:p>
          <a:endParaRPr lang="en-US"/>
        </a:p>
      </dgm:t>
    </dgm:pt>
    <dgm:pt modelId="{20515014-B699-4F8B-B339-098CA633660A}">
      <dgm:prSet/>
      <dgm:spPr/>
      <dgm:t>
        <a:bodyPr/>
        <a:lstStyle/>
        <a:p>
          <a:r>
            <a:rPr lang="en-US" dirty="0"/>
            <a:t>Emerging in coming year or two</a:t>
          </a:r>
        </a:p>
      </dgm:t>
    </dgm:pt>
    <dgm:pt modelId="{36BCAFE9-7883-4D9B-B219-8D6DD9C6B57E}" type="parTrans" cxnId="{B3EF85CE-5436-4547-B5AC-2CEC0420FEA5}">
      <dgm:prSet/>
      <dgm:spPr/>
      <dgm:t>
        <a:bodyPr/>
        <a:lstStyle/>
        <a:p>
          <a:endParaRPr lang="en-US"/>
        </a:p>
      </dgm:t>
    </dgm:pt>
    <dgm:pt modelId="{A1C1F506-F54A-44C6-B5A2-EED0735A0DCA}" type="sibTrans" cxnId="{B3EF85CE-5436-4547-B5AC-2CEC0420FEA5}">
      <dgm:prSet/>
      <dgm:spPr/>
      <dgm:t>
        <a:bodyPr/>
        <a:lstStyle/>
        <a:p>
          <a:endParaRPr lang="en-US"/>
        </a:p>
      </dgm:t>
    </dgm:pt>
    <dgm:pt modelId="{CFD84F1E-A89E-45D9-875B-FEC69AB82AA1}">
      <dgm:prSet/>
      <dgm:spPr>
        <a:solidFill>
          <a:schemeClr val="accent2"/>
        </a:solidFill>
      </dgm:spPr>
      <dgm:t>
        <a:bodyPr/>
        <a:lstStyle/>
        <a:p>
          <a:r>
            <a:rPr lang="en-US" dirty="0"/>
            <a:t>Deployment path unclear</a:t>
          </a:r>
        </a:p>
      </dgm:t>
    </dgm:pt>
    <dgm:pt modelId="{ECC34C0E-1D0B-4AC5-BCD1-98D67F2F0B9B}" type="parTrans" cxnId="{5C1E1042-0F7F-489D-929B-8C1751A02CD8}">
      <dgm:prSet/>
      <dgm:spPr/>
      <dgm:t>
        <a:bodyPr/>
        <a:lstStyle/>
        <a:p>
          <a:endParaRPr lang="en-US"/>
        </a:p>
      </dgm:t>
    </dgm:pt>
    <dgm:pt modelId="{D78732F5-204A-41A3-8A61-CA66C3467985}" type="sibTrans" cxnId="{5C1E1042-0F7F-489D-929B-8C1751A02CD8}">
      <dgm:prSet/>
      <dgm:spPr/>
      <dgm:t>
        <a:bodyPr/>
        <a:lstStyle/>
        <a:p>
          <a:endParaRPr lang="en-US"/>
        </a:p>
      </dgm:t>
    </dgm:pt>
    <dgm:pt modelId="{5685CBA4-F9E1-4E87-8DEF-BFA96CCD68D2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Fixed: Verizon suggesting imminent deployment in some urban areas</a:t>
          </a:r>
        </a:p>
      </dgm:t>
    </dgm:pt>
    <dgm:pt modelId="{783AF9D1-C4E5-4361-8908-29B861257208}" type="parTrans" cxnId="{18747FF7-11D6-4B89-BE92-127B0D58D1C2}">
      <dgm:prSet/>
      <dgm:spPr/>
      <dgm:t>
        <a:bodyPr/>
        <a:lstStyle/>
        <a:p>
          <a:endParaRPr lang="en-US"/>
        </a:p>
      </dgm:t>
    </dgm:pt>
    <dgm:pt modelId="{7F31DA1E-2948-40D5-8E87-5ABDAF819773}" type="sibTrans" cxnId="{18747FF7-11D6-4B89-BE92-127B0D58D1C2}">
      <dgm:prSet/>
      <dgm:spPr/>
      <dgm:t>
        <a:bodyPr/>
        <a:lstStyle/>
        <a:p>
          <a:endParaRPr lang="en-US"/>
        </a:p>
      </dgm:t>
    </dgm:pt>
    <dgm:pt modelId="{8A8156BA-F63A-466A-8E42-4C375169CBEE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/>
            <a:t>Mobile: Some deployment in 2020 for urban/suburban</a:t>
          </a:r>
        </a:p>
      </dgm:t>
    </dgm:pt>
    <dgm:pt modelId="{E108EA2B-7F1F-4DB0-B13E-B14C09F6EFC8}" type="parTrans" cxnId="{F8FCBB3E-8545-426C-8405-5F9031E3AF5A}">
      <dgm:prSet/>
      <dgm:spPr/>
      <dgm:t>
        <a:bodyPr/>
        <a:lstStyle/>
        <a:p>
          <a:endParaRPr lang="en-US"/>
        </a:p>
      </dgm:t>
    </dgm:pt>
    <dgm:pt modelId="{0C2C3915-4E9A-444C-B68B-28CB3EF11C5E}" type="sibTrans" cxnId="{F8FCBB3E-8545-426C-8405-5F9031E3AF5A}">
      <dgm:prSet/>
      <dgm:spPr/>
      <dgm:t>
        <a:bodyPr/>
        <a:lstStyle/>
        <a:p>
          <a:endParaRPr lang="en-US"/>
        </a:p>
      </dgm:t>
    </dgm:pt>
    <dgm:pt modelId="{5DE6175F-4640-49FD-9CC3-F4AA0A675443}">
      <dgm:prSet/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/>
            <a:t>Neither mobile nor fixed deployment in rural, other than on major highways (possibly)</a:t>
          </a:r>
        </a:p>
      </dgm:t>
    </dgm:pt>
    <dgm:pt modelId="{9115BEE9-AEBB-4374-B15E-7E10399EFBF9}" type="parTrans" cxnId="{FD3398BF-6154-4532-99A1-DC6B5A4A7217}">
      <dgm:prSet/>
      <dgm:spPr/>
      <dgm:t>
        <a:bodyPr/>
        <a:lstStyle/>
        <a:p>
          <a:endParaRPr lang="en-US"/>
        </a:p>
      </dgm:t>
    </dgm:pt>
    <dgm:pt modelId="{703C2401-52C0-4935-A5F3-7EE2F3497845}" type="sibTrans" cxnId="{FD3398BF-6154-4532-99A1-DC6B5A4A7217}">
      <dgm:prSet/>
      <dgm:spPr/>
      <dgm:t>
        <a:bodyPr/>
        <a:lstStyle/>
        <a:p>
          <a:endParaRPr lang="en-US"/>
        </a:p>
      </dgm:t>
    </dgm:pt>
    <dgm:pt modelId="{0F0CC294-5749-4308-A53B-C240E5611BE2}">
      <dgm:prSet/>
      <dgm:spPr/>
      <dgm:t>
        <a:bodyPr/>
        <a:lstStyle/>
        <a:p>
          <a:r>
            <a:rPr lang="en-US" dirty="0"/>
            <a:t>Even best case deployment will be uneven</a:t>
          </a:r>
        </a:p>
      </dgm:t>
    </dgm:pt>
    <dgm:pt modelId="{62867417-DBAF-44F1-AFA9-EA98E9B193C0}" type="parTrans" cxnId="{F1DACD84-E5C1-4231-9459-4497C4D359EF}">
      <dgm:prSet/>
      <dgm:spPr/>
      <dgm:t>
        <a:bodyPr/>
        <a:lstStyle/>
        <a:p>
          <a:endParaRPr lang="en-US"/>
        </a:p>
      </dgm:t>
    </dgm:pt>
    <dgm:pt modelId="{CCBDBF5F-F3E7-44A8-A6DE-EB727D3C488C}" type="sibTrans" cxnId="{F1DACD84-E5C1-4231-9459-4497C4D359EF}">
      <dgm:prSet/>
      <dgm:spPr/>
      <dgm:t>
        <a:bodyPr/>
        <a:lstStyle/>
        <a:p>
          <a:endParaRPr lang="en-US"/>
        </a:p>
      </dgm:t>
    </dgm:pt>
    <dgm:pt modelId="{CC3CCF51-C13B-4DA4-9082-3181B4D5B3C3}">
      <dgm:prSet/>
      <dgm:spPr/>
      <dgm:t>
        <a:bodyPr/>
        <a:lstStyle/>
        <a:p>
          <a:r>
            <a:rPr lang="en-US" dirty="0"/>
            <a:t>Standards-writing underway</a:t>
          </a:r>
        </a:p>
      </dgm:t>
    </dgm:pt>
    <dgm:pt modelId="{B5EC10EA-B976-41DF-88ED-6765AF8FAC76}" type="parTrans" cxnId="{1E81AA1E-5FEE-414E-A3A8-480005AE91C9}">
      <dgm:prSet/>
      <dgm:spPr/>
    </dgm:pt>
    <dgm:pt modelId="{E35C5BD5-EFF5-4519-A345-9634C113BF2F}" type="sibTrans" cxnId="{1E81AA1E-5FEE-414E-A3A8-480005AE91C9}">
      <dgm:prSet/>
      <dgm:spPr/>
    </dgm:pt>
    <dgm:pt modelId="{E7BA9DCD-6EDB-442D-AB10-B0F5EE8D386B}">
      <dgm:prSet/>
      <dgm:spPr/>
      <dgm:t>
        <a:bodyPr/>
        <a:lstStyle/>
        <a:p>
          <a:r>
            <a:rPr lang="en-US" dirty="0"/>
            <a:t>Manufacturing path uncertain &amp; pricing undetermined</a:t>
          </a:r>
        </a:p>
      </dgm:t>
    </dgm:pt>
    <dgm:pt modelId="{1ACD1946-2F5A-4080-A5CF-07B5C50A687D}" type="parTrans" cxnId="{1C7EE89E-A39B-4FC3-A60B-CE6A92DF377F}">
      <dgm:prSet/>
      <dgm:spPr/>
    </dgm:pt>
    <dgm:pt modelId="{D4BCC98D-1538-4BBC-AFBD-86EFA3774C94}" type="sibTrans" cxnId="{1C7EE89E-A39B-4FC3-A60B-CE6A92DF377F}">
      <dgm:prSet/>
      <dgm:spPr/>
    </dgm:pt>
    <dgm:pt modelId="{9BEBFE2D-0F16-4D0C-A06A-5EB8FDE08697}">
      <dgm:prSet/>
      <dgm:spPr/>
      <dgm:t>
        <a:bodyPr/>
        <a:lstStyle/>
        <a:p>
          <a:r>
            <a:rPr lang="en-US" dirty="0"/>
            <a:t>Focused on “high value” areas</a:t>
          </a:r>
        </a:p>
      </dgm:t>
    </dgm:pt>
    <dgm:pt modelId="{7D9CAAEF-C8B8-422C-A94F-49C9E055DDFB}" type="parTrans" cxnId="{95D7AA85-A61E-4719-950D-80BDD4EEC214}">
      <dgm:prSet/>
      <dgm:spPr/>
    </dgm:pt>
    <dgm:pt modelId="{0CEFBE83-DD25-43A7-86E3-12BA924DEAD9}" type="sibTrans" cxnId="{95D7AA85-A61E-4719-950D-80BDD4EEC214}">
      <dgm:prSet/>
      <dgm:spPr/>
    </dgm:pt>
    <dgm:pt modelId="{2CF6149F-3158-42F0-BBB1-994254484461}">
      <dgm:prSet/>
      <dgm:spPr/>
      <dgm:t>
        <a:bodyPr/>
        <a:lstStyle/>
        <a:p>
          <a:r>
            <a:rPr lang="en-US" dirty="0"/>
            <a:t>Service available only to some locations</a:t>
          </a:r>
        </a:p>
      </dgm:t>
    </dgm:pt>
    <dgm:pt modelId="{EEC181AC-F262-4912-9957-41AAC657CD6D}" type="parTrans" cxnId="{9099422C-5426-47A6-8067-40DEC2FA4893}">
      <dgm:prSet/>
      <dgm:spPr/>
    </dgm:pt>
    <dgm:pt modelId="{B182F8E6-BF25-4BBB-9D9E-5659896DAC18}" type="sibTrans" cxnId="{9099422C-5426-47A6-8067-40DEC2FA4893}">
      <dgm:prSet/>
      <dgm:spPr/>
    </dgm:pt>
    <dgm:pt modelId="{E388779E-7FC9-4E45-94B0-F27EB3838494}">
      <dgm:prSet/>
      <dgm:spPr/>
      <dgm:t>
        <a:bodyPr/>
        <a:lstStyle/>
        <a:p>
          <a:r>
            <a:rPr lang="en-US" dirty="0"/>
            <a:t>Likely increase in rural/urban and have/have not divides</a:t>
          </a:r>
        </a:p>
      </dgm:t>
    </dgm:pt>
    <dgm:pt modelId="{B8AB535A-BF65-44CA-8EA1-8334B0DB3F15}" type="parTrans" cxnId="{C6103F37-1A9E-45CF-94F9-C827C233E78A}">
      <dgm:prSet/>
      <dgm:spPr/>
    </dgm:pt>
    <dgm:pt modelId="{89ED937A-A786-4CFF-9E4F-BD668C3092CA}" type="sibTrans" cxnId="{C6103F37-1A9E-45CF-94F9-C827C233E78A}">
      <dgm:prSet/>
      <dgm:spPr/>
    </dgm:pt>
    <dgm:pt modelId="{DCC9DCEB-B480-4D17-824E-249506CFC757}" type="pres">
      <dgm:prSet presAssocID="{15341B27-B5FF-4D0D-A04E-0B04882178A6}" presName="Name0" presStyleCnt="0">
        <dgm:presLayoutVars>
          <dgm:dir/>
          <dgm:animLvl val="lvl"/>
          <dgm:resizeHandles val="exact"/>
        </dgm:presLayoutVars>
      </dgm:prSet>
      <dgm:spPr/>
    </dgm:pt>
    <dgm:pt modelId="{03EEB229-50BB-4993-B55E-BEF3D4AE56F6}" type="pres">
      <dgm:prSet presAssocID="{13240EBD-8ED6-4F50-A57F-BD3ECE506877}" presName="composite" presStyleCnt="0"/>
      <dgm:spPr/>
    </dgm:pt>
    <dgm:pt modelId="{CC8F7DCC-94F9-408F-978D-88CF7F223689}" type="pres">
      <dgm:prSet presAssocID="{13240EBD-8ED6-4F50-A57F-BD3ECE506877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130FC094-4BFB-49DD-8B29-66BD87BE3E78}" type="pres">
      <dgm:prSet presAssocID="{13240EBD-8ED6-4F50-A57F-BD3ECE506877}" presName="desTx" presStyleLbl="alignAccFollowNode1" presStyleIdx="0" presStyleCnt="3">
        <dgm:presLayoutVars>
          <dgm:bulletEnabled val="1"/>
        </dgm:presLayoutVars>
      </dgm:prSet>
      <dgm:spPr/>
    </dgm:pt>
    <dgm:pt modelId="{0CE562C6-D6D3-40AA-B5FE-32B0A8832309}" type="pres">
      <dgm:prSet presAssocID="{F1180C31-BC85-4938-BAE4-B6F953CA42E2}" presName="space" presStyleCnt="0"/>
      <dgm:spPr/>
    </dgm:pt>
    <dgm:pt modelId="{C9482A0B-DE33-455D-8CEF-4E4427885965}" type="pres">
      <dgm:prSet presAssocID="{CFD84F1E-A89E-45D9-875B-FEC69AB82AA1}" presName="composite" presStyleCnt="0"/>
      <dgm:spPr/>
    </dgm:pt>
    <dgm:pt modelId="{00BA3540-64B2-4714-9596-A708FA071F90}" type="pres">
      <dgm:prSet presAssocID="{CFD84F1E-A89E-45D9-875B-FEC69AB82AA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4BD5C668-DFEC-4488-9076-687A78414594}" type="pres">
      <dgm:prSet presAssocID="{CFD84F1E-A89E-45D9-875B-FEC69AB82AA1}" presName="desTx" presStyleLbl="alignAccFollowNode1" presStyleIdx="1" presStyleCnt="3">
        <dgm:presLayoutVars>
          <dgm:bulletEnabled val="1"/>
        </dgm:presLayoutVars>
      </dgm:prSet>
      <dgm:spPr/>
    </dgm:pt>
    <dgm:pt modelId="{9BEDA584-D87D-4507-9C9A-A306DD22B6C8}" type="pres">
      <dgm:prSet presAssocID="{D78732F5-204A-41A3-8A61-CA66C3467985}" presName="space" presStyleCnt="0"/>
      <dgm:spPr/>
    </dgm:pt>
    <dgm:pt modelId="{EB32553F-74AB-4831-8390-28DAF0A2D8D5}" type="pres">
      <dgm:prSet presAssocID="{0F0CC294-5749-4308-A53B-C240E5611BE2}" presName="composite" presStyleCnt="0"/>
      <dgm:spPr/>
    </dgm:pt>
    <dgm:pt modelId="{56F16914-1627-4C55-BF0C-711D95A87E92}" type="pres">
      <dgm:prSet presAssocID="{0F0CC294-5749-4308-A53B-C240E5611BE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6EBF33FB-6148-4FF2-9BE8-0A8B359703C9}" type="pres">
      <dgm:prSet presAssocID="{0F0CC294-5749-4308-A53B-C240E5611BE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EBA8D003-80B3-4D0A-9E86-A786BF7E1482}" type="presOf" srcId="{8A8156BA-F63A-466A-8E42-4C375169CBEE}" destId="{4BD5C668-DFEC-4488-9076-687A78414594}" srcOrd="0" destOrd="1" presId="urn:microsoft.com/office/officeart/2005/8/layout/hList1"/>
    <dgm:cxn modelId="{6FC9D513-61FA-459B-9657-C4DE294EE78A}" srcId="{15341B27-B5FF-4D0D-A04E-0B04882178A6}" destId="{13240EBD-8ED6-4F50-A57F-BD3ECE506877}" srcOrd="0" destOrd="0" parTransId="{27D2E0F9-E505-4743-B3A5-B034CDF0A10C}" sibTransId="{F1180C31-BC85-4938-BAE4-B6F953CA42E2}"/>
    <dgm:cxn modelId="{1E81AA1E-5FEE-414E-A3A8-480005AE91C9}" srcId="{13240EBD-8ED6-4F50-A57F-BD3ECE506877}" destId="{CC3CCF51-C13B-4DA4-9082-3181B4D5B3C3}" srcOrd="1" destOrd="0" parTransId="{B5EC10EA-B976-41DF-88ED-6765AF8FAC76}" sibTransId="{E35C5BD5-EFF5-4519-A345-9634C113BF2F}"/>
    <dgm:cxn modelId="{9099422C-5426-47A6-8067-40DEC2FA4893}" srcId="{0F0CC294-5749-4308-A53B-C240E5611BE2}" destId="{2CF6149F-3158-42F0-BBB1-994254484461}" srcOrd="1" destOrd="0" parTransId="{EEC181AC-F262-4912-9957-41AAC657CD6D}" sibTransId="{B182F8E6-BF25-4BBB-9D9E-5659896DAC18}"/>
    <dgm:cxn modelId="{C328B52E-47B7-4FAE-BDCB-223FE5E14A58}" type="presOf" srcId="{E388779E-7FC9-4E45-94B0-F27EB3838494}" destId="{6EBF33FB-6148-4FF2-9BE8-0A8B359703C9}" srcOrd="0" destOrd="2" presId="urn:microsoft.com/office/officeart/2005/8/layout/hList1"/>
    <dgm:cxn modelId="{42FED131-D718-4D46-BA0B-2DE2D1582B8C}" type="presOf" srcId="{0F0CC294-5749-4308-A53B-C240E5611BE2}" destId="{56F16914-1627-4C55-BF0C-711D95A87E92}" srcOrd="0" destOrd="0" presId="urn:microsoft.com/office/officeart/2005/8/layout/hList1"/>
    <dgm:cxn modelId="{C6103F37-1A9E-45CF-94F9-C827C233E78A}" srcId="{0F0CC294-5749-4308-A53B-C240E5611BE2}" destId="{E388779E-7FC9-4E45-94B0-F27EB3838494}" srcOrd="2" destOrd="0" parTransId="{B8AB535A-BF65-44CA-8EA1-8334B0DB3F15}" sibTransId="{89ED937A-A786-4CFF-9E4F-BD668C3092CA}"/>
    <dgm:cxn modelId="{014E6A3B-C522-45B8-A2FD-F1CD716DAC46}" type="presOf" srcId="{9BEBFE2D-0F16-4D0C-A06A-5EB8FDE08697}" destId="{6EBF33FB-6148-4FF2-9BE8-0A8B359703C9}" srcOrd="0" destOrd="0" presId="urn:microsoft.com/office/officeart/2005/8/layout/hList1"/>
    <dgm:cxn modelId="{F8FCBB3E-8545-426C-8405-5F9031E3AF5A}" srcId="{CFD84F1E-A89E-45D9-875B-FEC69AB82AA1}" destId="{8A8156BA-F63A-466A-8E42-4C375169CBEE}" srcOrd="1" destOrd="0" parTransId="{E108EA2B-7F1F-4DB0-B13E-B14C09F6EFC8}" sibTransId="{0C2C3915-4E9A-444C-B68B-28CB3EF11C5E}"/>
    <dgm:cxn modelId="{A8ACBA5B-A881-48AE-8098-31EDE6620AFA}" type="presOf" srcId="{2CF6149F-3158-42F0-BBB1-994254484461}" destId="{6EBF33FB-6148-4FF2-9BE8-0A8B359703C9}" srcOrd="0" destOrd="1" presId="urn:microsoft.com/office/officeart/2005/8/layout/hList1"/>
    <dgm:cxn modelId="{5C1E1042-0F7F-489D-929B-8C1751A02CD8}" srcId="{15341B27-B5FF-4D0D-A04E-0B04882178A6}" destId="{CFD84F1E-A89E-45D9-875B-FEC69AB82AA1}" srcOrd="1" destOrd="0" parTransId="{ECC34C0E-1D0B-4AC5-BCD1-98D67F2F0B9B}" sibTransId="{D78732F5-204A-41A3-8A61-CA66C3467985}"/>
    <dgm:cxn modelId="{24089D6E-FED1-4847-9201-66A10D791D66}" type="presOf" srcId="{5DE6175F-4640-49FD-9CC3-F4AA0A675443}" destId="{4BD5C668-DFEC-4488-9076-687A78414594}" srcOrd="0" destOrd="2" presId="urn:microsoft.com/office/officeart/2005/8/layout/hList1"/>
    <dgm:cxn modelId="{F74C2576-8F1B-40C2-B698-CA857E287C31}" type="presOf" srcId="{15341B27-B5FF-4D0D-A04E-0B04882178A6}" destId="{DCC9DCEB-B480-4D17-824E-249506CFC757}" srcOrd="0" destOrd="0" presId="urn:microsoft.com/office/officeart/2005/8/layout/hList1"/>
    <dgm:cxn modelId="{9F319A57-1A60-4807-976F-C4CAE7682FDF}" type="presOf" srcId="{5685CBA4-F9E1-4E87-8DEF-BFA96CCD68D2}" destId="{4BD5C668-DFEC-4488-9076-687A78414594}" srcOrd="0" destOrd="0" presId="urn:microsoft.com/office/officeart/2005/8/layout/hList1"/>
    <dgm:cxn modelId="{F1DACD84-E5C1-4231-9459-4497C4D359EF}" srcId="{15341B27-B5FF-4D0D-A04E-0B04882178A6}" destId="{0F0CC294-5749-4308-A53B-C240E5611BE2}" srcOrd="2" destOrd="0" parTransId="{62867417-DBAF-44F1-AFA9-EA98E9B193C0}" sibTransId="{CCBDBF5F-F3E7-44A8-A6DE-EB727D3C488C}"/>
    <dgm:cxn modelId="{95D7AA85-A61E-4719-950D-80BDD4EEC214}" srcId="{0F0CC294-5749-4308-A53B-C240E5611BE2}" destId="{9BEBFE2D-0F16-4D0C-A06A-5EB8FDE08697}" srcOrd="0" destOrd="0" parTransId="{7D9CAAEF-C8B8-422C-A94F-49C9E055DDFB}" sibTransId="{0CEFBE83-DD25-43A7-86E3-12BA924DEAD9}"/>
    <dgm:cxn modelId="{7F3C1B86-7C26-485A-A465-2A052CE95EA5}" type="presOf" srcId="{20515014-B699-4F8B-B339-098CA633660A}" destId="{130FC094-4BFB-49DD-8B29-66BD87BE3E78}" srcOrd="0" destOrd="0" presId="urn:microsoft.com/office/officeart/2005/8/layout/hList1"/>
    <dgm:cxn modelId="{04567386-A80C-49FE-BED4-9532D31ACBB8}" type="presOf" srcId="{CC3CCF51-C13B-4DA4-9082-3181B4D5B3C3}" destId="{130FC094-4BFB-49DD-8B29-66BD87BE3E78}" srcOrd="0" destOrd="1" presId="urn:microsoft.com/office/officeart/2005/8/layout/hList1"/>
    <dgm:cxn modelId="{B4B9BE93-6C30-415A-A95E-F4F5D2813BE8}" type="presOf" srcId="{E7BA9DCD-6EDB-442D-AB10-B0F5EE8D386B}" destId="{130FC094-4BFB-49DD-8B29-66BD87BE3E78}" srcOrd="0" destOrd="2" presId="urn:microsoft.com/office/officeart/2005/8/layout/hList1"/>
    <dgm:cxn modelId="{1C7EE89E-A39B-4FC3-A60B-CE6A92DF377F}" srcId="{13240EBD-8ED6-4F50-A57F-BD3ECE506877}" destId="{E7BA9DCD-6EDB-442D-AB10-B0F5EE8D386B}" srcOrd="2" destOrd="0" parTransId="{1ACD1946-2F5A-4080-A5CF-07B5C50A687D}" sibTransId="{D4BCC98D-1538-4BBC-AFBD-86EFA3774C94}"/>
    <dgm:cxn modelId="{B1DA72B2-98CD-4B8D-925F-0AA501050A9C}" type="presOf" srcId="{13240EBD-8ED6-4F50-A57F-BD3ECE506877}" destId="{CC8F7DCC-94F9-408F-978D-88CF7F223689}" srcOrd="0" destOrd="0" presId="urn:microsoft.com/office/officeart/2005/8/layout/hList1"/>
    <dgm:cxn modelId="{FD3398BF-6154-4532-99A1-DC6B5A4A7217}" srcId="{CFD84F1E-A89E-45D9-875B-FEC69AB82AA1}" destId="{5DE6175F-4640-49FD-9CC3-F4AA0A675443}" srcOrd="2" destOrd="0" parTransId="{9115BEE9-AEBB-4374-B15E-7E10399EFBF9}" sibTransId="{703C2401-52C0-4935-A5F3-7EE2F3497845}"/>
    <dgm:cxn modelId="{B3EF85CE-5436-4547-B5AC-2CEC0420FEA5}" srcId="{13240EBD-8ED6-4F50-A57F-BD3ECE506877}" destId="{20515014-B699-4F8B-B339-098CA633660A}" srcOrd="0" destOrd="0" parTransId="{36BCAFE9-7883-4D9B-B219-8D6DD9C6B57E}" sibTransId="{A1C1F506-F54A-44C6-B5A2-EED0735A0DCA}"/>
    <dgm:cxn modelId="{3566C8F1-55CC-49C8-81DA-459BC61495AC}" type="presOf" srcId="{CFD84F1E-A89E-45D9-875B-FEC69AB82AA1}" destId="{00BA3540-64B2-4714-9596-A708FA071F90}" srcOrd="0" destOrd="0" presId="urn:microsoft.com/office/officeart/2005/8/layout/hList1"/>
    <dgm:cxn modelId="{18747FF7-11D6-4B89-BE92-127B0D58D1C2}" srcId="{CFD84F1E-A89E-45D9-875B-FEC69AB82AA1}" destId="{5685CBA4-F9E1-4E87-8DEF-BFA96CCD68D2}" srcOrd="0" destOrd="0" parTransId="{783AF9D1-C4E5-4361-8908-29B861257208}" sibTransId="{7F31DA1E-2948-40D5-8E87-5ABDAF819773}"/>
    <dgm:cxn modelId="{F0CC55E6-2D3A-4BF1-9B36-E9C4A1761B83}" type="presParOf" srcId="{DCC9DCEB-B480-4D17-824E-249506CFC757}" destId="{03EEB229-50BB-4993-B55E-BEF3D4AE56F6}" srcOrd="0" destOrd="0" presId="urn:microsoft.com/office/officeart/2005/8/layout/hList1"/>
    <dgm:cxn modelId="{50C247A8-8B68-4F9F-92B9-342424FC6D04}" type="presParOf" srcId="{03EEB229-50BB-4993-B55E-BEF3D4AE56F6}" destId="{CC8F7DCC-94F9-408F-978D-88CF7F223689}" srcOrd="0" destOrd="0" presId="urn:microsoft.com/office/officeart/2005/8/layout/hList1"/>
    <dgm:cxn modelId="{67E5CC23-3713-4600-AF1E-D1CF1577D938}" type="presParOf" srcId="{03EEB229-50BB-4993-B55E-BEF3D4AE56F6}" destId="{130FC094-4BFB-49DD-8B29-66BD87BE3E78}" srcOrd="1" destOrd="0" presId="urn:microsoft.com/office/officeart/2005/8/layout/hList1"/>
    <dgm:cxn modelId="{4C618CB9-F614-480D-9F0A-39EA1040AB5B}" type="presParOf" srcId="{DCC9DCEB-B480-4D17-824E-249506CFC757}" destId="{0CE562C6-D6D3-40AA-B5FE-32B0A8832309}" srcOrd="1" destOrd="0" presId="urn:microsoft.com/office/officeart/2005/8/layout/hList1"/>
    <dgm:cxn modelId="{91879131-14FE-4485-9AE7-83BF756D96DA}" type="presParOf" srcId="{DCC9DCEB-B480-4D17-824E-249506CFC757}" destId="{C9482A0B-DE33-455D-8CEF-4E4427885965}" srcOrd="2" destOrd="0" presId="urn:microsoft.com/office/officeart/2005/8/layout/hList1"/>
    <dgm:cxn modelId="{BC78B446-309F-43EB-BC22-7B6D428DD165}" type="presParOf" srcId="{C9482A0B-DE33-455D-8CEF-4E4427885965}" destId="{00BA3540-64B2-4714-9596-A708FA071F90}" srcOrd="0" destOrd="0" presId="urn:microsoft.com/office/officeart/2005/8/layout/hList1"/>
    <dgm:cxn modelId="{CC0FC40C-C7BE-4BA2-A8AD-F844A0C35460}" type="presParOf" srcId="{C9482A0B-DE33-455D-8CEF-4E4427885965}" destId="{4BD5C668-DFEC-4488-9076-687A78414594}" srcOrd="1" destOrd="0" presId="urn:microsoft.com/office/officeart/2005/8/layout/hList1"/>
    <dgm:cxn modelId="{BDF24F7C-F196-4841-B971-B821E4709C0E}" type="presParOf" srcId="{DCC9DCEB-B480-4D17-824E-249506CFC757}" destId="{9BEDA584-D87D-4507-9C9A-A306DD22B6C8}" srcOrd="3" destOrd="0" presId="urn:microsoft.com/office/officeart/2005/8/layout/hList1"/>
    <dgm:cxn modelId="{F27A1A94-B3E7-49F0-B4C2-1B9371F91963}" type="presParOf" srcId="{DCC9DCEB-B480-4D17-824E-249506CFC757}" destId="{EB32553F-74AB-4831-8390-28DAF0A2D8D5}" srcOrd="4" destOrd="0" presId="urn:microsoft.com/office/officeart/2005/8/layout/hList1"/>
    <dgm:cxn modelId="{B4602A41-E163-4654-90F6-A89100782A44}" type="presParOf" srcId="{EB32553F-74AB-4831-8390-28DAF0A2D8D5}" destId="{56F16914-1627-4C55-BF0C-711D95A87E92}" srcOrd="0" destOrd="0" presId="urn:microsoft.com/office/officeart/2005/8/layout/hList1"/>
    <dgm:cxn modelId="{8DF7DE81-B865-4297-BC1A-FB1799BED4F7}" type="presParOf" srcId="{EB32553F-74AB-4831-8390-28DAF0A2D8D5}" destId="{6EBF33FB-6148-4FF2-9BE8-0A8B359703C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58FF001-54C6-471F-8CE3-E334E564F8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7E2BE1E-CAFF-408B-A17D-13BFCB295037}">
      <dgm:prSet/>
      <dgm:spPr/>
      <dgm:t>
        <a:bodyPr/>
        <a:lstStyle/>
        <a:p>
          <a:r>
            <a:rPr lang="en-US" dirty="0"/>
            <a:t>Unlicensed spectrum</a:t>
          </a:r>
        </a:p>
      </dgm:t>
    </dgm:pt>
    <dgm:pt modelId="{34C1905F-B81C-462E-8653-E4A5D1A77FAD}" type="parTrans" cxnId="{C40635D6-FDEF-430B-917D-6ED5854DD5AC}">
      <dgm:prSet/>
      <dgm:spPr/>
      <dgm:t>
        <a:bodyPr/>
        <a:lstStyle/>
        <a:p>
          <a:endParaRPr lang="en-US"/>
        </a:p>
      </dgm:t>
    </dgm:pt>
    <dgm:pt modelId="{D356A593-886E-454E-A6BD-0C91130221A9}" type="sibTrans" cxnId="{C40635D6-FDEF-430B-917D-6ED5854DD5AC}">
      <dgm:prSet/>
      <dgm:spPr/>
      <dgm:t>
        <a:bodyPr/>
        <a:lstStyle/>
        <a:p>
          <a:endParaRPr lang="en-US"/>
        </a:p>
      </dgm:t>
    </dgm:pt>
    <dgm:pt modelId="{563D2CDF-180B-4E84-9564-7A73B7A6935C}">
      <dgm:prSet/>
      <dgm:spPr/>
      <dgm:t>
        <a:bodyPr/>
        <a:lstStyle/>
        <a:p>
          <a:r>
            <a:rPr lang="en-US"/>
            <a:t>5 GHz similar to WiFi</a:t>
          </a:r>
        </a:p>
      </dgm:t>
    </dgm:pt>
    <dgm:pt modelId="{BE837B8C-B590-4610-9C21-3A47B365B6D6}" type="parTrans" cxnId="{034170BA-C8D9-4028-B7FC-4D636FAEE1E4}">
      <dgm:prSet/>
      <dgm:spPr/>
      <dgm:t>
        <a:bodyPr/>
        <a:lstStyle/>
        <a:p>
          <a:endParaRPr lang="en-US"/>
        </a:p>
      </dgm:t>
    </dgm:pt>
    <dgm:pt modelId="{8091A978-C1A9-4B22-9618-094DDFC26BA7}" type="sibTrans" cxnId="{034170BA-C8D9-4028-B7FC-4D636FAEE1E4}">
      <dgm:prSet/>
      <dgm:spPr/>
      <dgm:t>
        <a:bodyPr/>
        <a:lstStyle/>
        <a:p>
          <a:endParaRPr lang="en-US"/>
        </a:p>
      </dgm:t>
    </dgm:pt>
    <dgm:pt modelId="{8CB379A0-6557-4213-BA87-BD1886A3643D}">
      <dgm:prSet/>
      <dgm:spPr/>
      <dgm:t>
        <a:bodyPr/>
        <a:lstStyle/>
        <a:p>
          <a:r>
            <a:rPr lang="en-US"/>
            <a:t>Longer-range 3.5 GHz CBRS spectrum potentially emerging</a:t>
          </a:r>
        </a:p>
      </dgm:t>
    </dgm:pt>
    <dgm:pt modelId="{F67C0468-FDF9-48BA-B82E-D20B49AFB036}" type="parTrans" cxnId="{E89A4352-79EA-4FF3-B207-83E986342592}">
      <dgm:prSet/>
      <dgm:spPr/>
      <dgm:t>
        <a:bodyPr/>
        <a:lstStyle/>
        <a:p>
          <a:endParaRPr lang="en-US"/>
        </a:p>
      </dgm:t>
    </dgm:pt>
    <dgm:pt modelId="{24DB1749-C1E2-4959-B4C8-EF1D67443FE2}" type="sibTrans" cxnId="{E89A4352-79EA-4FF3-B207-83E986342592}">
      <dgm:prSet/>
      <dgm:spPr/>
      <dgm:t>
        <a:bodyPr/>
        <a:lstStyle/>
        <a:p>
          <a:endParaRPr lang="en-US"/>
        </a:p>
      </dgm:t>
    </dgm:pt>
    <dgm:pt modelId="{52FD0DEA-8989-4570-9008-46986CD9D87B}">
      <dgm:prSet/>
      <dgm:spPr/>
      <dgm:t>
        <a:bodyPr/>
        <a:lstStyle/>
        <a:p>
          <a:r>
            <a:rPr lang="en-US"/>
            <a:t>60/70/80/90 GHz mmWave for high-speed and backhaul</a:t>
          </a:r>
        </a:p>
      </dgm:t>
    </dgm:pt>
    <dgm:pt modelId="{FC21FF7B-7E95-434F-B854-3A68FE620FBC}" type="parTrans" cxnId="{03B7933D-8613-4B40-874A-D83BCD1FA32D}">
      <dgm:prSet/>
      <dgm:spPr/>
      <dgm:t>
        <a:bodyPr/>
        <a:lstStyle/>
        <a:p>
          <a:endParaRPr lang="en-US"/>
        </a:p>
      </dgm:t>
    </dgm:pt>
    <dgm:pt modelId="{9A088A3D-E858-4A0B-8C9F-75FBD780AE80}" type="sibTrans" cxnId="{03B7933D-8613-4B40-874A-D83BCD1FA32D}">
      <dgm:prSet/>
      <dgm:spPr/>
      <dgm:t>
        <a:bodyPr/>
        <a:lstStyle/>
        <a:p>
          <a:endParaRPr lang="en-US"/>
        </a:p>
      </dgm:t>
    </dgm:pt>
    <dgm:pt modelId="{7C3A59F8-9B66-439A-9243-B700EC06C1A3}">
      <dgm:prSet/>
      <dgm:spPr/>
      <dgm:t>
        <a:bodyPr/>
        <a:lstStyle/>
        <a:p>
          <a:r>
            <a:rPr lang="en-US"/>
            <a:t>Unlicensed and lightly licensed, augments fiber</a:t>
          </a:r>
        </a:p>
      </dgm:t>
    </dgm:pt>
    <dgm:pt modelId="{D0A47DA5-4245-4EAD-9770-E3B37DA25042}" type="parTrans" cxnId="{74DD6586-95F0-40DA-B5C9-5D66A73E5E15}">
      <dgm:prSet/>
      <dgm:spPr/>
      <dgm:t>
        <a:bodyPr/>
        <a:lstStyle/>
        <a:p>
          <a:endParaRPr lang="en-US"/>
        </a:p>
      </dgm:t>
    </dgm:pt>
    <dgm:pt modelId="{CF582124-9F81-4DC4-AB35-F4D0A920497C}" type="sibTrans" cxnId="{74DD6586-95F0-40DA-B5C9-5D66A73E5E15}">
      <dgm:prSet/>
      <dgm:spPr/>
      <dgm:t>
        <a:bodyPr/>
        <a:lstStyle/>
        <a:p>
          <a:endParaRPr lang="en-US"/>
        </a:p>
      </dgm:t>
    </dgm:pt>
    <dgm:pt modelId="{F9D5C6E8-F71E-4C2D-925F-4FB6AD446C42}">
      <dgm:prSet/>
      <dgm:spPr>
        <a:solidFill>
          <a:schemeClr val="accent2"/>
        </a:solidFill>
      </dgm:spPr>
      <dgm:t>
        <a:bodyPr/>
        <a:lstStyle/>
        <a:p>
          <a:r>
            <a:rPr lang="en-US"/>
            <a:t>Large advantage to infrastructure owners</a:t>
          </a:r>
        </a:p>
      </dgm:t>
    </dgm:pt>
    <dgm:pt modelId="{324DC977-3844-415C-893E-503B3C3E5A6A}" type="parTrans" cxnId="{A3D84AAA-C273-439A-BB28-F32344EA7B34}">
      <dgm:prSet/>
      <dgm:spPr/>
      <dgm:t>
        <a:bodyPr/>
        <a:lstStyle/>
        <a:p>
          <a:endParaRPr lang="en-US"/>
        </a:p>
      </dgm:t>
    </dgm:pt>
    <dgm:pt modelId="{BB852C95-69AC-475C-83A4-B45EB045B585}" type="sibTrans" cxnId="{A3D84AAA-C273-439A-BB28-F32344EA7B34}">
      <dgm:prSet/>
      <dgm:spPr/>
      <dgm:t>
        <a:bodyPr/>
        <a:lstStyle/>
        <a:p>
          <a:endParaRPr lang="en-US"/>
        </a:p>
      </dgm:t>
    </dgm:pt>
    <dgm:pt modelId="{CE4F6571-0294-4B80-93BC-B51F8B4B2DF8}">
      <dgm:prSet/>
      <dgm:spPr/>
      <dgm:t>
        <a:bodyPr/>
        <a:lstStyle/>
        <a:p>
          <a:r>
            <a:rPr lang="en-US"/>
            <a:t>Cable companies on existing attachments</a:t>
          </a:r>
        </a:p>
      </dgm:t>
    </dgm:pt>
    <dgm:pt modelId="{D774F02A-03E8-48BA-8FF2-013DCBC46DED}" type="parTrans" cxnId="{208B0630-6236-4A76-8918-E5A8816418C7}">
      <dgm:prSet/>
      <dgm:spPr/>
      <dgm:t>
        <a:bodyPr/>
        <a:lstStyle/>
        <a:p>
          <a:endParaRPr lang="en-US"/>
        </a:p>
      </dgm:t>
    </dgm:pt>
    <dgm:pt modelId="{C5DC44BD-13ED-4363-B4CC-29AF00458B5A}" type="sibTrans" cxnId="{208B0630-6236-4A76-8918-E5A8816418C7}">
      <dgm:prSet/>
      <dgm:spPr/>
      <dgm:t>
        <a:bodyPr/>
        <a:lstStyle/>
        <a:p>
          <a:endParaRPr lang="en-US"/>
        </a:p>
      </dgm:t>
    </dgm:pt>
    <dgm:pt modelId="{85114D14-992A-4219-95F1-E4810B331D8F}">
      <dgm:prSet/>
      <dgm:spPr/>
      <dgm:t>
        <a:bodyPr/>
        <a:lstStyle/>
        <a:p>
          <a:r>
            <a:rPr lang="en-US"/>
            <a:t>Power companies on existing poles</a:t>
          </a:r>
        </a:p>
      </dgm:t>
    </dgm:pt>
    <dgm:pt modelId="{2A32CBB6-8691-4118-B9D6-42301C14CE94}" type="parTrans" cxnId="{02D10759-178F-4DDD-B55B-80960726DE2E}">
      <dgm:prSet/>
      <dgm:spPr/>
      <dgm:t>
        <a:bodyPr/>
        <a:lstStyle/>
        <a:p>
          <a:endParaRPr lang="en-US"/>
        </a:p>
      </dgm:t>
    </dgm:pt>
    <dgm:pt modelId="{394DC1CF-81FC-4FD7-8FF1-D6F702187AB6}" type="sibTrans" cxnId="{02D10759-178F-4DDD-B55B-80960726DE2E}">
      <dgm:prSet/>
      <dgm:spPr/>
      <dgm:t>
        <a:bodyPr/>
        <a:lstStyle/>
        <a:p>
          <a:endParaRPr lang="en-US"/>
        </a:p>
      </dgm:t>
    </dgm:pt>
    <dgm:pt modelId="{A6D25816-36C8-4FC7-95FF-BBBCA94C33E3}">
      <dgm:prSet/>
      <dgm:spPr/>
      <dgm:t>
        <a:bodyPr/>
        <a:lstStyle/>
        <a:p>
          <a:r>
            <a:rPr lang="en-US" dirty="0"/>
            <a:t>Potentially low cost, low barrier to entry</a:t>
          </a:r>
        </a:p>
      </dgm:t>
    </dgm:pt>
    <dgm:pt modelId="{44BBB4A8-E704-4031-B901-E8796A4121F5}" type="parTrans" cxnId="{A347487C-C877-4CD4-B852-F3E30E296EF7}">
      <dgm:prSet/>
      <dgm:spPr/>
      <dgm:t>
        <a:bodyPr/>
        <a:lstStyle/>
        <a:p>
          <a:endParaRPr lang="en-US"/>
        </a:p>
      </dgm:t>
    </dgm:pt>
    <dgm:pt modelId="{665C4D80-7DC2-4AD3-9685-8211DC5C4574}" type="sibTrans" cxnId="{A347487C-C877-4CD4-B852-F3E30E296EF7}">
      <dgm:prSet/>
      <dgm:spPr/>
      <dgm:t>
        <a:bodyPr/>
        <a:lstStyle/>
        <a:p>
          <a:endParaRPr lang="en-US"/>
        </a:p>
      </dgm:t>
    </dgm:pt>
    <dgm:pt modelId="{C2EB9E37-A660-46CD-86E3-82FAF0B13AE9}" type="pres">
      <dgm:prSet presAssocID="{658FF001-54C6-471F-8CE3-E334E564F860}" presName="linear" presStyleCnt="0">
        <dgm:presLayoutVars>
          <dgm:animLvl val="lvl"/>
          <dgm:resizeHandles val="exact"/>
        </dgm:presLayoutVars>
      </dgm:prSet>
      <dgm:spPr/>
    </dgm:pt>
    <dgm:pt modelId="{B250A65A-E751-4381-B076-F7602009D4CB}" type="pres">
      <dgm:prSet presAssocID="{67E2BE1E-CAFF-408B-A17D-13BFCB2950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1030DD5-04B8-410B-B5ED-FA82030B5FC0}" type="pres">
      <dgm:prSet presAssocID="{67E2BE1E-CAFF-408B-A17D-13BFCB295037}" presName="childText" presStyleLbl="revTx" presStyleIdx="0" presStyleCnt="2">
        <dgm:presLayoutVars>
          <dgm:bulletEnabled val="1"/>
        </dgm:presLayoutVars>
      </dgm:prSet>
      <dgm:spPr/>
    </dgm:pt>
    <dgm:pt modelId="{571AD77D-657A-44CF-94B9-B88F8447D135}" type="pres">
      <dgm:prSet presAssocID="{F9D5C6E8-F71E-4C2D-925F-4FB6AD446C4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1C85B65-A856-4F42-AFFE-11C4633D83A9}" type="pres">
      <dgm:prSet presAssocID="{F9D5C6E8-F71E-4C2D-925F-4FB6AD446C42}" presName="childText" presStyleLbl="revTx" presStyleIdx="1" presStyleCnt="2">
        <dgm:presLayoutVars>
          <dgm:bulletEnabled val="1"/>
        </dgm:presLayoutVars>
      </dgm:prSet>
      <dgm:spPr/>
    </dgm:pt>
    <dgm:pt modelId="{CBD67078-7EEB-4AC6-9BA4-5A40A5D0BFCA}" type="pres">
      <dgm:prSet presAssocID="{A6D25816-36C8-4FC7-95FF-BBBCA94C33E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08B0630-6236-4A76-8918-E5A8816418C7}" srcId="{F9D5C6E8-F71E-4C2D-925F-4FB6AD446C42}" destId="{CE4F6571-0294-4B80-93BC-B51F8B4B2DF8}" srcOrd="0" destOrd="0" parTransId="{D774F02A-03E8-48BA-8FF2-013DCBC46DED}" sibTransId="{C5DC44BD-13ED-4363-B4CC-29AF00458B5A}"/>
    <dgm:cxn modelId="{3C5D3535-CE96-40FB-A55E-8E48F70E6323}" type="presOf" srcId="{CE4F6571-0294-4B80-93BC-B51F8B4B2DF8}" destId="{C1C85B65-A856-4F42-AFFE-11C4633D83A9}" srcOrd="0" destOrd="0" presId="urn:microsoft.com/office/officeart/2005/8/layout/vList2"/>
    <dgm:cxn modelId="{03B7933D-8613-4B40-874A-D83BCD1FA32D}" srcId="{67E2BE1E-CAFF-408B-A17D-13BFCB295037}" destId="{52FD0DEA-8989-4570-9008-46986CD9D87B}" srcOrd="2" destOrd="0" parTransId="{FC21FF7B-7E95-434F-B854-3A68FE620FBC}" sibTransId="{9A088A3D-E858-4A0B-8C9F-75FBD780AE80}"/>
    <dgm:cxn modelId="{43FF7440-C327-42CE-ACA5-3BC5B9857660}" type="presOf" srcId="{563D2CDF-180B-4E84-9564-7A73B7A6935C}" destId="{D1030DD5-04B8-410B-B5ED-FA82030B5FC0}" srcOrd="0" destOrd="0" presId="urn:microsoft.com/office/officeart/2005/8/layout/vList2"/>
    <dgm:cxn modelId="{9F2BEE5C-FE53-45AC-96EC-A6EC8D64A41E}" type="presOf" srcId="{7C3A59F8-9B66-439A-9243-B700EC06C1A3}" destId="{D1030DD5-04B8-410B-B5ED-FA82030B5FC0}" srcOrd="0" destOrd="3" presId="urn:microsoft.com/office/officeart/2005/8/layout/vList2"/>
    <dgm:cxn modelId="{7ED96268-1FDF-4600-8262-DC33DE6E7A8D}" type="presOf" srcId="{52FD0DEA-8989-4570-9008-46986CD9D87B}" destId="{D1030DD5-04B8-410B-B5ED-FA82030B5FC0}" srcOrd="0" destOrd="2" presId="urn:microsoft.com/office/officeart/2005/8/layout/vList2"/>
    <dgm:cxn modelId="{E89A4352-79EA-4FF3-B207-83E986342592}" srcId="{67E2BE1E-CAFF-408B-A17D-13BFCB295037}" destId="{8CB379A0-6557-4213-BA87-BD1886A3643D}" srcOrd="1" destOrd="0" parTransId="{F67C0468-FDF9-48BA-B82E-D20B49AFB036}" sibTransId="{24DB1749-C1E2-4959-B4C8-EF1D67443FE2}"/>
    <dgm:cxn modelId="{DB12B673-39C2-4D69-8D22-1749A98D376E}" type="presOf" srcId="{8CB379A0-6557-4213-BA87-BD1886A3643D}" destId="{D1030DD5-04B8-410B-B5ED-FA82030B5FC0}" srcOrd="0" destOrd="1" presId="urn:microsoft.com/office/officeart/2005/8/layout/vList2"/>
    <dgm:cxn modelId="{02D10759-178F-4DDD-B55B-80960726DE2E}" srcId="{F9D5C6E8-F71E-4C2D-925F-4FB6AD446C42}" destId="{85114D14-992A-4219-95F1-E4810B331D8F}" srcOrd="1" destOrd="0" parTransId="{2A32CBB6-8691-4118-B9D6-42301C14CE94}" sibTransId="{394DC1CF-81FC-4FD7-8FF1-D6F702187AB6}"/>
    <dgm:cxn modelId="{A347487C-C877-4CD4-B852-F3E30E296EF7}" srcId="{658FF001-54C6-471F-8CE3-E334E564F860}" destId="{A6D25816-36C8-4FC7-95FF-BBBCA94C33E3}" srcOrd="2" destOrd="0" parTransId="{44BBB4A8-E704-4031-B901-E8796A4121F5}" sibTransId="{665C4D80-7DC2-4AD3-9685-8211DC5C4574}"/>
    <dgm:cxn modelId="{74DD6586-95F0-40DA-B5C9-5D66A73E5E15}" srcId="{52FD0DEA-8989-4570-9008-46986CD9D87B}" destId="{7C3A59F8-9B66-439A-9243-B700EC06C1A3}" srcOrd="0" destOrd="0" parTransId="{D0A47DA5-4245-4EAD-9770-E3B37DA25042}" sibTransId="{CF582124-9F81-4DC4-AB35-F4D0A920497C}"/>
    <dgm:cxn modelId="{44CD1C8C-A3B2-4469-89BF-1E6575B4777C}" type="presOf" srcId="{85114D14-992A-4219-95F1-E4810B331D8F}" destId="{C1C85B65-A856-4F42-AFFE-11C4633D83A9}" srcOrd="0" destOrd="1" presId="urn:microsoft.com/office/officeart/2005/8/layout/vList2"/>
    <dgm:cxn modelId="{511E36A4-6F4A-49EE-938A-7F60E61708E5}" type="presOf" srcId="{67E2BE1E-CAFF-408B-A17D-13BFCB295037}" destId="{B250A65A-E751-4381-B076-F7602009D4CB}" srcOrd="0" destOrd="0" presId="urn:microsoft.com/office/officeart/2005/8/layout/vList2"/>
    <dgm:cxn modelId="{A3D84AAA-C273-439A-BB28-F32344EA7B34}" srcId="{658FF001-54C6-471F-8CE3-E334E564F860}" destId="{F9D5C6E8-F71E-4C2D-925F-4FB6AD446C42}" srcOrd="1" destOrd="0" parTransId="{324DC977-3844-415C-893E-503B3C3E5A6A}" sibTransId="{BB852C95-69AC-475C-83A4-B45EB045B585}"/>
    <dgm:cxn modelId="{034170BA-C8D9-4028-B7FC-4D636FAEE1E4}" srcId="{67E2BE1E-CAFF-408B-A17D-13BFCB295037}" destId="{563D2CDF-180B-4E84-9564-7A73B7A6935C}" srcOrd="0" destOrd="0" parTransId="{BE837B8C-B590-4610-9C21-3A47B365B6D6}" sibTransId="{8091A978-C1A9-4B22-9618-094DDFC26BA7}"/>
    <dgm:cxn modelId="{180D13D4-DE93-410C-96A8-38FDFE84C71E}" type="presOf" srcId="{A6D25816-36C8-4FC7-95FF-BBBCA94C33E3}" destId="{CBD67078-7EEB-4AC6-9BA4-5A40A5D0BFCA}" srcOrd="0" destOrd="0" presId="urn:microsoft.com/office/officeart/2005/8/layout/vList2"/>
    <dgm:cxn modelId="{C40635D6-FDEF-430B-917D-6ED5854DD5AC}" srcId="{658FF001-54C6-471F-8CE3-E334E564F860}" destId="{67E2BE1E-CAFF-408B-A17D-13BFCB295037}" srcOrd="0" destOrd="0" parTransId="{34C1905F-B81C-462E-8653-E4A5D1A77FAD}" sibTransId="{D356A593-886E-454E-A6BD-0C91130221A9}"/>
    <dgm:cxn modelId="{C95578F1-25A9-4776-91A9-42975BA1E3DC}" type="presOf" srcId="{F9D5C6E8-F71E-4C2D-925F-4FB6AD446C42}" destId="{571AD77D-657A-44CF-94B9-B88F8447D135}" srcOrd="0" destOrd="0" presId="urn:microsoft.com/office/officeart/2005/8/layout/vList2"/>
    <dgm:cxn modelId="{D4BA65F7-1EA4-45E0-8088-77E6AE085EB6}" type="presOf" srcId="{658FF001-54C6-471F-8CE3-E334E564F860}" destId="{C2EB9E37-A660-46CD-86E3-82FAF0B13AE9}" srcOrd="0" destOrd="0" presId="urn:microsoft.com/office/officeart/2005/8/layout/vList2"/>
    <dgm:cxn modelId="{DBEF951E-E31B-42EC-B7EE-83F52BE3365D}" type="presParOf" srcId="{C2EB9E37-A660-46CD-86E3-82FAF0B13AE9}" destId="{B250A65A-E751-4381-B076-F7602009D4CB}" srcOrd="0" destOrd="0" presId="urn:microsoft.com/office/officeart/2005/8/layout/vList2"/>
    <dgm:cxn modelId="{02AD78EE-6F60-41FE-BF2E-298CB8D58009}" type="presParOf" srcId="{C2EB9E37-A660-46CD-86E3-82FAF0B13AE9}" destId="{D1030DD5-04B8-410B-B5ED-FA82030B5FC0}" srcOrd="1" destOrd="0" presId="urn:microsoft.com/office/officeart/2005/8/layout/vList2"/>
    <dgm:cxn modelId="{94D511F3-4279-4BA3-93AF-AF3177A561E2}" type="presParOf" srcId="{C2EB9E37-A660-46CD-86E3-82FAF0B13AE9}" destId="{571AD77D-657A-44CF-94B9-B88F8447D135}" srcOrd="2" destOrd="0" presId="urn:microsoft.com/office/officeart/2005/8/layout/vList2"/>
    <dgm:cxn modelId="{37E5BD4C-939A-4153-AD14-3698E231C801}" type="presParOf" srcId="{C2EB9E37-A660-46CD-86E3-82FAF0B13AE9}" destId="{C1C85B65-A856-4F42-AFFE-11C4633D83A9}" srcOrd="3" destOrd="0" presId="urn:microsoft.com/office/officeart/2005/8/layout/vList2"/>
    <dgm:cxn modelId="{70F1795E-936E-45FD-954D-60168C7B6FCC}" type="presParOf" srcId="{C2EB9E37-A660-46CD-86E3-82FAF0B13AE9}" destId="{CBD67078-7EEB-4AC6-9BA4-5A40A5D0BFC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707195-8DD0-4615-89CB-7742B682843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044E95-723A-4921-8781-4DB00A6DA512}">
      <dgm:prSet/>
      <dgm:spPr/>
      <dgm:t>
        <a:bodyPr/>
        <a:lstStyle/>
        <a:p>
          <a:r>
            <a:rPr lang="en-US"/>
            <a:t>Historic challenges</a:t>
          </a:r>
        </a:p>
      </dgm:t>
    </dgm:pt>
    <dgm:pt modelId="{09CD04CA-C37D-4FB9-A87F-B4363BFB1647}" type="parTrans" cxnId="{5AD9E605-5816-429E-A93D-B7C5430662A4}">
      <dgm:prSet/>
      <dgm:spPr/>
      <dgm:t>
        <a:bodyPr/>
        <a:lstStyle/>
        <a:p>
          <a:endParaRPr lang="en-US"/>
        </a:p>
      </dgm:t>
    </dgm:pt>
    <dgm:pt modelId="{6F470F6A-C40C-4686-A47F-148FAD22BB5C}" type="sibTrans" cxnId="{5AD9E605-5816-429E-A93D-B7C5430662A4}">
      <dgm:prSet/>
      <dgm:spPr/>
      <dgm:t>
        <a:bodyPr/>
        <a:lstStyle/>
        <a:p>
          <a:endParaRPr lang="en-US"/>
        </a:p>
      </dgm:t>
    </dgm:pt>
    <dgm:pt modelId="{9DD38D9D-E39B-4C1E-A23E-C63241D618AB}">
      <dgm:prSet/>
      <dgm:spPr/>
      <dgm:t>
        <a:bodyPr/>
        <a:lstStyle/>
        <a:p>
          <a:r>
            <a:rPr lang="en-US"/>
            <a:t>Latency</a:t>
          </a:r>
        </a:p>
      </dgm:t>
    </dgm:pt>
    <dgm:pt modelId="{1D33545D-3F37-4156-8E19-44D484934B5C}" type="parTrans" cxnId="{E76FD99C-36CE-499D-BEAD-CE4A0CECD1D4}">
      <dgm:prSet/>
      <dgm:spPr/>
      <dgm:t>
        <a:bodyPr/>
        <a:lstStyle/>
        <a:p>
          <a:endParaRPr lang="en-US"/>
        </a:p>
      </dgm:t>
    </dgm:pt>
    <dgm:pt modelId="{DCC0CDA2-1E93-4F9D-9551-6D03777CB947}" type="sibTrans" cxnId="{E76FD99C-36CE-499D-BEAD-CE4A0CECD1D4}">
      <dgm:prSet/>
      <dgm:spPr/>
      <dgm:t>
        <a:bodyPr/>
        <a:lstStyle/>
        <a:p>
          <a:endParaRPr lang="en-US"/>
        </a:p>
      </dgm:t>
    </dgm:pt>
    <dgm:pt modelId="{9395C53C-5D60-4A33-B756-369144729DDE}">
      <dgm:prSet/>
      <dgm:spPr/>
      <dgm:t>
        <a:bodyPr/>
        <a:lstStyle/>
        <a:p>
          <a:r>
            <a:rPr lang="en-US"/>
            <a:t>Deployment (and service) cost</a:t>
          </a:r>
        </a:p>
      </dgm:t>
    </dgm:pt>
    <dgm:pt modelId="{26D01FF1-3C0F-49E7-B7B6-5B4550F1E3AA}" type="parTrans" cxnId="{A4615131-0D1F-47C6-B7EC-7176C363DD1C}">
      <dgm:prSet/>
      <dgm:spPr/>
      <dgm:t>
        <a:bodyPr/>
        <a:lstStyle/>
        <a:p>
          <a:endParaRPr lang="en-US"/>
        </a:p>
      </dgm:t>
    </dgm:pt>
    <dgm:pt modelId="{17650CC6-0703-47A6-BFF7-4061B038BA2D}" type="sibTrans" cxnId="{A4615131-0D1F-47C6-B7EC-7176C363DD1C}">
      <dgm:prSet/>
      <dgm:spPr/>
      <dgm:t>
        <a:bodyPr/>
        <a:lstStyle/>
        <a:p>
          <a:endParaRPr lang="en-US"/>
        </a:p>
      </dgm:t>
    </dgm:pt>
    <dgm:pt modelId="{EE7DDBE5-758A-435B-A5FA-87E7B6C45337}">
      <dgm:prSet/>
      <dgm:spPr/>
      <dgm:t>
        <a:bodyPr/>
        <a:lstStyle/>
        <a:p>
          <a:r>
            <a:rPr lang="en-US"/>
            <a:t>Bandwidth limitation</a:t>
          </a:r>
        </a:p>
      </dgm:t>
    </dgm:pt>
    <dgm:pt modelId="{FBAE651B-3DD5-4090-889E-BA705663EFE2}" type="parTrans" cxnId="{FABA210F-2541-4CE5-9487-2377440462A6}">
      <dgm:prSet/>
      <dgm:spPr/>
      <dgm:t>
        <a:bodyPr/>
        <a:lstStyle/>
        <a:p>
          <a:endParaRPr lang="en-US"/>
        </a:p>
      </dgm:t>
    </dgm:pt>
    <dgm:pt modelId="{D870BB58-5E9C-497E-8753-DBCAED7C3119}" type="sibTrans" cxnId="{FABA210F-2541-4CE5-9487-2377440462A6}">
      <dgm:prSet/>
      <dgm:spPr/>
      <dgm:t>
        <a:bodyPr/>
        <a:lstStyle/>
        <a:p>
          <a:endParaRPr lang="en-US"/>
        </a:p>
      </dgm:t>
    </dgm:pt>
    <dgm:pt modelId="{67CB8A3E-0B53-4797-A39F-05FDEE04195E}">
      <dgm:prSet/>
      <dgm:spPr>
        <a:solidFill>
          <a:schemeClr val="accent2"/>
        </a:solidFill>
      </dgm:spPr>
      <dgm:t>
        <a:bodyPr/>
        <a:lstStyle/>
        <a:p>
          <a:r>
            <a:rPr lang="en-US"/>
            <a:t>Potential opportunity</a:t>
          </a:r>
        </a:p>
      </dgm:t>
    </dgm:pt>
    <dgm:pt modelId="{D120EF4D-DEAB-4248-BD37-F793AA72E5B5}" type="parTrans" cxnId="{6184BDD3-4D97-42BE-8226-E3A43F9F3C89}">
      <dgm:prSet/>
      <dgm:spPr/>
      <dgm:t>
        <a:bodyPr/>
        <a:lstStyle/>
        <a:p>
          <a:endParaRPr lang="en-US"/>
        </a:p>
      </dgm:t>
    </dgm:pt>
    <dgm:pt modelId="{ABE7A51B-8B16-41BA-8A05-8419A82D5C89}" type="sibTrans" cxnId="{6184BDD3-4D97-42BE-8226-E3A43F9F3C89}">
      <dgm:prSet/>
      <dgm:spPr/>
      <dgm:t>
        <a:bodyPr/>
        <a:lstStyle/>
        <a:p>
          <a:endParaRPr lang="en-US"/>
        </a:p>
      </dgm:t>
    </dgm:pt>
    <dgm:pt modelId="{558A888D-350A-4F23-ABF9-52CC08D52BA5}">
      <dgm:prSet/>
      <dgm:spPr/>
      <dgm:t>
        <a:bodyPr/>
        <a:lstStyle/>
        <a:p>
          <a:r>
            <a:rPr lang="en-US"/>
            <a:t>Move from GEO to LEO</a:t>
          </a:r>
        </a:p>
      </dgm:t>
    </dgm:pt>
    <dgm:pt modelId="{26651211-E982-4817-8840-CF902CF37178}" type="parTrans" cxnId="{5ED3D5F3-E710-4CA6-B13B-496CB9336CB5}">
      <dgm:prSet/>
      <dgm:spPr/>
      <dgm:t>
        <a:bodyPr/>
        <a:lstStyle/>
        <a:p>
          <a:endParaRPr lang="en-US"/>
        </a:p>
      </dgm:t>
    </dgm:pt>
    <dgm:pt modelId="{86CFF714-AEA3-4272-B9CD-889AEBE3C3EB}" type="sibTrans" cxnId="{5ED3D5F3-E710-4CA6-B13B-496CB9336CB5}">
      <dgm:prSet/>
      <dgm:spPr/>
      <dgm:t>
        <a:bodyPr/>
        <a:lstStyle/>
        <a:p>
          <a:endParaRPr lang="en-US"/>
        </a:p>
      </dgm:t>
    </dgm:pt>
    <dgm:pt modelId="{F4050A36-6328-4B86-849A-A452B676A8F1}">
      <dgm:prSet/>
      <dgm:spPr/>
      <dgm:t>
        <a:bodyPr/>
        <a:lstStyle/>
        <a:p>
          <a:r>
            <a:rPr lang="en-US"/>
            <a:t>Reduction in deployment costs</a:t>
          </a:r>
        </a:p>
      </dgm:t>
    </dgm:pt>
    <dgm:pt modelId="{4485E3EB-7B98-42BC-A786-05329DBB183F}" type="parTrans" cxnId="{9B330B9B-9E53-4403-A31E-58230F478F1A}">
      <dgm:prSet/>
      <dgm:spPr/>
      <dgm:t>
        <a:bodyPr/>
        <a:lstStyle/>
        <a:p>
          <a:endParaRPr lang="en-US"/>
        </a:p>
      </dgm:t>
    </dgm:pt>
    <dgm:pt modelId="{7C29EA2E-4439-4805-A84F-E8E8BB24978A}" type="sibTrans" cxnId="{9B330B9B-9E53-4403-A31E-58230F478F1A}">
      <dgm:prSet/>
      <dgm:spPr/>
      <dgm:t>
        <a:bodyPr/>
        <a:lstStyle/>
        <a:p>
          <a:endParaRPr lang="en-US"/>
        </a:p>
      </dgm:t>
    </dgm:pt>
    <dgm:pt modelId="{2C5AFB93-2A70-4271-9CAE-58AA01C96183}" type="pres">
      <dgm:prSet presAssocID="{79707195-8DD0-4615-89CB-7742B6828438}" presName="linear" presStyleCnt="0">
        <dgm:presLayoutVars>
          <dgm:animLvl val="lvl"/>
          <dgm:resizeHandles val="exact"/>
        </dgm:presLayoutVars>
      </dgm:prSet>
      <dgm:spPr/>
    </dgm:pt>
    <dgm:pt modelId="{09BA5E5B-5C76-4F78-A1AB-BFDCEBFBCCD5}" type="pres">
      <dgm:prSet presAssocID="{E3044E95-723A-4921-8781-4DB00A6DA51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B9D4B22-7839-4C10-A06C-987763C1B7BA}" type="pres">
      <dgm:prSet presAssocID="{E3044E95-723A-4921-8781-4DB00A6DA512}" presName="childText" presStyleLbl="revTx" presStyleIdx="0" presStyleCnt="2">
        <dgm:presLayoutVars>
          <dgm:bulletEnabled val="1"/>
        </dgm:presLayoutVars>
      </dgm:prSet>
      <dgm:spPr/>
    </dgm:pt>
    <dgm:pt modelId="{0EE2BB4D-9DE9-4034-AA40-679519AD7C37}" type="pres">
      <dgm:prSet presAssocID="{67CB8A3E-0B53-4797-A39F-05FDEE04195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241128A-6362-4223-A01A-80F1DFA34DBF}" type="pres">
      <dgm:prSet presAssocID="{67CB8A3E-0B53-4797-A39F-05FDEE04195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AD9E605-5816-429E-A93D-B7C5430662A4}" srcId="{79707195-8DD0-4615-89CB-7742B6828438}" destId="{E3044E95-723A-4921-8781-4DB00A6DA512}" srcOrd="0" destOrd="0" parTransId="{09CD04CA-C37D-4FB9-A87F-B4363BFB1647}" sibTransId="{6F470F6A-C40C-4686-A47F-148FAD22BB5C}"/>
    <dgm:cxn modelId="{FABA210F-2541-4CE5-9487-2377440462A6}" srcId="{E3044E95-723A-4921-8781-4DB00A6DA512}" destId="{EE7DDBE5-758A-435B-A5FA-87E7B6C45337}" srcOrd="2" destOrd="0" parTransId="{FBAE651B-3DD5-4090-889E-BA705663EFE2}" sibTransId="{D870BB58-5E9C-497E-8753-DBCAED7C3119}"/>
    <dgm:cxn modelId="{A4615131-0D1F-47C6-B7EC-7176C363DD1C}" srcId="{E3044E95-723A-4921-8781-4DB00A6DA512}" destId="{9395C53C-5D60-4A33-B756-369144729DDE}" srcOrd="1" destOrd="0" parTransId="{26D01FF1-3C0F-49E7-B7B6-5B4550F1E3AA}" sibTransId="{17650CC6-0703-47A6-BFF7-4061B038BA2D}"/>
    <dgm:cxn modelId="{59FF4B5C-4294-41D2-9F52-CC59AEF18870}" type="presOf" srcId="{558A888D-350A-4F23-ABF9-52CC08D52BA5}" destId="{8241128A-6362-4223-A01A-80F1DFA34DBF}" srcOrd="0" destOrd="0" presId="urn:microsoft.com/office/officeart/2005/8/layout/vList2"/>
    <dgm:cxn modelId="{50120D87-CE04-4E80-ACD8-34FD01ECE9D9}" type="presOf" srcId="{F4050A36-6328-4B86-849A-A452B676A8F1}" destId="{8241128A-6362-4223-A01A-80F1DFA34DBF}" srcOrd="0" destOrd="1" presId="urn:microsoft.com/office/officeart/2005/8/layout/vList2"/>
    <dgm:cxn modelId="{9B330B9B-9E53-4403-A31E-58230F478F1A}" srcId="{67CB8A3E-0B53-4797-A39F-05FDEE04195E}" destId="{F4050A36-6328-4B86-849A-A452B676A8F1}" srcOrd="1" destOrd="0" parTransId="{4485E3EB-7B98-42BC-A786-05329DBB183F}" sibTransId="{7C29EA2E-4439-4805-A84F-E8E8BB24978A}"/>
    <dgm:cxn modelId="{6EDCD89B-DD07-4FBC-B28C-4A08F91F9081}" type="presOf" srcId="{EE7DDBE5-758A-435B-A5FA-87E7B6C45337}" destId="{DB9D4B22-7839-4C10-A06C-987763C1B7BA}" srcOrd="0" destOrd="2" presId="urn:microsoft.com/office/officeart/2005/8/layout/vList2"/>
    <dgm:cxn modelId="{E76FD99C-36CE-499D-BEAD-CE4A0CECD1D4}" srcId="{E3044E95-723A-4921-8781-4DB00A6DA512}" destId="{9DD38D9D-E39B-4C1E-A23E-C63241D618AB}" srcOrd="0" destOrd="0" parTransId="{1D33545D-3F37-4156-8E19-44D484934B5C}" sibTransId="{DCC0CDA2-1E93-4F9D-9551-6D03777CB947}"/>
    <dgm:cxn modelId="{7E7BFF9F-761F-40ED-861C-CBA79A31196D}" type="presOf" srcId="{79707195-8DD0-4615-89CB-7742B6828438}" destId="{2C5AFB93-2A70-4271-9CAE-58AA01C96183}" srcOrd="0" destOrd="0" presId="urn:microsoft.com/office/officeart/2005/8/layout/vList2"/>
    <dgm:cxn modelId="{43F972C9-7026-4316-B3BC-7B582EB0D5B5}" type="presOf" srcId="{9395C53C-5D60-4A33-B756-369144729DDE}" destId="{DB9D4B22-7839-4C10-A06C-987763C1B7BA}" srcOrd="0" destOrd="1" presId="urn:microsoft.com/office/officeart/2005/8/layout/vList2"/>
    <dgm:cxn modelId="{6184BDD3-4D97-42BE-8226-E3A43F9F3C89}" srcId="{79707195-8DD0-4615-89CB-7742B6828438}" destId="{67CB8A3E-0B53-4797-A39F-05FDEE04195E}" srcOrd="1" destOrd="0" parTransId="{D120EF4D-DEAB-4248-BD37-F793AA72E5B5}" sibTransId="{ABE7A51B-8B16-41BA-8A05-8419A82D5C89}"/>
    <dgm:cxn modelId="{764ABCF0-DF65-4ABC-B88C-0A5DC897A3EF}" type="presOf" srcId="{9DD38D9D-E39B-4C1E-A23E-C63241D618AB}" destId="{DB9D4B22-7839-4C10-A06C-987763C1B7BA}" srcOrd="0" destOrd="0" presId="urn:microsoft.com/office/officeart/2005/8/layout/vList2"/>
    <dgm:cxn modelId="{A0C2C3F2-8CDD-4A79-AE66-60F5C661D9D5}" type="presOf" srcId="{E3044E95-723A-4921-8781-4DB00A6DA512}" destId="{09BA5E5B-5C76-4F78-A1AB-BFDCEBFBCCD5}" srcOrd="0" destOrd="0" presId="urn:microsoft.com/office/officeart/2005/8/layout/vList2"/>
    <dgm:cxn modelId="{5ED3D5F3-E710-4CA6-B13B-496CB9336CB5}" srcId="{67CB8A3E-0B53-4797-A39F-05FDEE04195E}" destId="{558A888D-350A-4F23-ABF9-52CC08D52BA5}" srcOrd="0" destOrd="0" parTransId="{26651211-E982-4817-8840-CF902CF37178}" sibTransId="{86CFF714-AEA3-4272-B9CD-889AEBE3C3EB}"/>
    <dgm:cxn modelId="{E91491F5-E74E-433D-9CA6-3651B23E3646}" type="presOf" srcId="{67CB8A3E-0B53-4797-A39F-05FDEE04195E}" destId="{0EE2BB4D-9DE9-4034-AA40-679519AD7C37}" srcOrd="0" destOrd="0" presId="urn:microsoft.com/office/officeart/2005/8/layout/vList2"/>
    <dgm:cxn modelId="{082D1E29-E88E-4B00-8474-A6136E2036DC}" type="presParOf" srcId="{2C5AFB93-2A70-4271-9CAE-58AA01C96183}" destId="{09BA5E5B-5C76-4F78-A1AB-BFDCEBFBCCD5}" srcOrd="0" destOrd="0" presId="urn:microsoft.com/office/officeart/2005/8/layout/vList2"/>
    <dgm:cxn modelId="{DFA4D446-A60C-437A-8B7A-BC192AB8CD62}" type="presParOf" srcId="{2C5AFB93-2A70-4271-9CAE-58AA01C96183}" destId="{DB9D4B22-7839-4C10-A06C-987763C1B7BA}" srcOrd="1" destOrd="0" presId="urn:microsoft.com/office/officeart/2005/8/layout/vList2"/>
    <dgm:cxn modelId="{98D79A66-0720-4549-9EBC-9A0B055C8C6B}" type="presParOf" srcId="{2C5AFB93-2A70-4271-9CAE-58AA01C96183}" destId="{0EE2BB4D-9DE9-4034-AA40-679519AD7C37}" srcOrd="2" destOrd="0" presId="urn:microsoft.com/office/officeart/2005/8/layout/vList2"/>
    <dgm:cxn modelId="{0EB8F7C5-27CB-407E-8A1B-4068682AB70A}" type="presParOf" srcId="{2C5AFB93-2A70-4271-9CAE-58AA01C96183}" destId="{8241128A-6362-4223-A01A-80F1DFA34DB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20EE03-2C7B-4E2F-944D-AFEE2F7B3D49}">
      <dsp:nvSpPr>
        <dsp:cNvPr id="0" name=""/>
        <dsp:cNvSpPr/>
      </dsp:nvSpPr>
      <dsp:spPr>
        <a:xfrm>
          <a:off x="0" y="0"/>
          <a:ext cx="5619749" cy="1722048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 dirty="0"/>
            <a:t>Broadband Infrastructure 101</a:t>
          </a:r>
        </a:p>
      </dsp:txBody>
      <dsp:txXfrm>
        <a:off x="84063" y="84063"/>
        <a:ext cx="5451623" cy="15539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B013B-F043-4B07-8B86-750CE9A0F23D}">
      <dsp:nvSpPr>
        <dsp:cNvPr id="0" name=""/>
        <dsp:cNvSpPr/>
      </dsp:nvSpPr>
      <dsp:spPr>
        <a:xfrm rot="5400000">
          <a:off x="6301587" y="-2303662"/>
          <a:ext cx="1698041" cy="672998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The current state of broadband technology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/>
            <a:t>How we got here</a:t>
          </a:r>
        </a:p>
      </dsp:txBody>
      <dsp:txXfrm rot="-5400000">
        <a:off x="3785616" y="295201"/>
        <a:ext cx="6647092" cy="1532257"/>
      </dsp:txXfrm>
    </dsp:sp>
    <dsp:sp modelId="{0800FEB0-ABEC-4A91-AC4A-5C2A1A4D1CE6}">
      <dsp:nvSpPr>
        <dsp:cNvPr id="0" name=""/>
        <dsp:cNvSpPr/>
      </dsp:nvSpPr>
      <dsp:spPr>
        <a:xfrm>
          <a:off x="0" y="53"/>
          <a:ext cx="3785616" cy="212255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Where We Are</a:t>
          </a:r>
        </a:p>
      </dsp:txBody>
      <dsp:txXfrm>
        <a:off x="103614" y="103667"/>
        <a:ext cx="3578388" cy="1915324"/>
      </dsp:txXfrm>
    </dsp:sp>
    <dsp:sp modelId="{0127CF27-DD2C-445E-8130-BADE07B24C9E}">
      <dsp:nvSpPr>
        <dsp:cNvPr id="0" name=""/>
        <dsp:cNvSpPr/>
      </dsp:nvSpPr>
      <dsp:spPr>
        <a:xfrm rot="5400000">
          <a:off x="6301587" y="-74983"/>
          <a:ext cx="1698041" cy="6729984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Wireline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Wireless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/>
            <a:t>Satellite</a:t>
          </a:r>
        </a:p>
      </dsp:txBody>
      <dsp:txXfrm rot="-5400000">
        <a:off x="3785616" y="2523880"/>
        <a:ext cx="6647092" cy="1532257"/>
      </dsp:txXfrm>
    </dsp:sp>
    <dsp:sp modelId="{1FB91F9A-F9F0-44B6-BC1A-1891DD08E2C5}">
      <dsp:nvSpPr>
        <dsp:cNvPr id="0" name=""/>
        <dsp:cNvSpPr/>
      </dsp:nvSpPr>
      <dsp:spPr>
        <a:xfrm>
          <a:off x="0" y="2228732"/>
          <a:ext cx="3785616" cy="2122552"/>
        </a:xfrm>
        <a:prstGeom prst="roundRect">
          <a:avLst/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 dirty="0"/>
            <a:t>Where We’re Going</a:t>
          </a:r>
        </a:p>
      </dsp:txBody>
      <dsp:txXfrm>
        <a:off x="103614" y="2332346"/>
        <a:ext cx="3578388" cy="1915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6B068F-6021-49B6-8B81-106F32B7FA3F}">
      <dsp:nvSpPr>
        <dsp:cNvPr id="0" name=""/>
        <dsp:cNvSpPr/>
      </dsp:nvSpPr>
      <dsp:spPr>
        <a:xfrm rot="5400000">
          <a:off x="6394362" y="-2560864"/>
          <a:ext cx="1144656" cy="6556885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Current small cell land (pole) rush is for 4G “densification”</a:t>
          </a:r>
        </a:p>
      </dsp:txBody>
      <dsp:txXfrm rot="-5400000">
        <a:off x="3688248" y="201128"/>
        <a:ext cx="6501007" cy="1032900"/>
      </dsp:txXfrm>
    </dsp:sp>
    <dsp:sp modelId="{B05D2F84-733A-45A1-A670-716F1173A83B}">
      <dsp:nvSpPr>
        <dsp:cNvPr id="0" name=""/>
        <dsp:cNvSpPr/>
      </dsp:nvSpPr>
      <dsp:spPr>
        <a:xfrm>
          <a:off x="0" y="2167"/>
          <a:ext cx="3688247" cy="14308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5G does not yet exist</a:t>
          </a:r>
        </a:p>
      </dsp:txBody>
      <dsp:txXfrm>
        <a:off x="69847" y="72014"/>
        <a:ext cx="3548553" cy="1291127"/>
      </dsp:txXfrm>
    </dsp:sp>
    <dsp:sp modelId="{AEBADAAF-0CEC-4EF6-B49D-754D0342D78E}">
      <dsp:nvSpPr>
        <dsp:cNvPr id="0" name=""/>
        <dsp:cNvSpPr/>
      </dsp:nvSpPr>
      <dsp:spPr>
        <a:xfrm rot="5400000">
          <a:off x="6394362" y="-1058502"/>
          <a:ext cx="1144656" cy="6556885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Almost any new wireless deployment is being called “5G” regardless of whether it aligns with 5G definition or standards</a:t>
          </a:r>
        </a:p>
      </dsp:txBody>
      <dsp:txXfrm rot="-5400000">
        <a:off x="3688248" y="1703490"/>
        <a:ext cx="6501007" cy="1032900"/>
      </dsp:txXfrm>
    </dsp:sp>
    <dsp:sp modelId="{1879EB7D-F13B-49D1-AFD6-0A07201028FC}">
      <dsp:nvSpPr>
        <dsp:cNvPr id="0" name=""/>
        <dsp:cNvSpPr/>
      </dsp:nvSpPr>
      <dsp:spPr>
        <a:xfrm>
          <a:off x="0" y="1504529"/>
          <a:ext cx="3688247" cy="14308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“5G” is marketing and lobbying term</a:t>
          </a:r>
        </a:p>
      </dsp:txBody>
      <dsp:txXfrm>
        <a:off x="69847" y="1574376"/>
        <a:ext cx="3548553" cy="1291127"/>
      </dsp:txXfrm>
    </dsp:sp>
    <dsp:sp modelId="{59C8EA30-07BD-4AA9-AEC4-7A748D118F32}">
      <dsp:nvSpPr>
        <dsp:cNvPr id="0" name=""/>
        <dsp:cNvSpPr/>
      </dsp:nvSpPr>
      <dsp:spPr>
        <a:xfrm rot="5400000">
          <a:off x="6394362" y="443860"/>
          <a:ext cx="1144656" cy="6556885"/>
        </a:xfrm>
        <a:prstGeom prst="round2SameRect">
          <a:avLst/>
        </a:prstGeom>
        <a:solidFill>
          <a:schemeClr val="accent1">
            <a:lumMod val="40000"/>
            <a:lumOff val="60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Small cell deployment entails safety, interference, and other challenges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Requires utility oversight</a:t>
          </a:r>
        </a:p>
      </dsp:txBody>
      <dsp:txXfrm rot="-5400000">
        <a:off x="3688248" y="3205852"/>
        <a:ext cx="6501007" cy="1032900"/>
      </dsp:txXfrm>
    </dsp:sp>
    <dsp:sp modelId="{8FDF4575-9D51-48F5-872A-DCB43B278117}">
      <dsp:nvSpPr>
        <dsp:cNvPr id="0" name=""/>
        <dsp:cNvSpPr/>
      </dsp:nvSpPr>
      <dsp:spPr>
        <a:xfrm>
          <a:off x="0" y="3006892"/>
          <a:ext cx="3688247" cy="1430821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Risk that hunger for hyped “5G” will trump other considerations and local process</a:t>
          </a:r>
        </a:p>
      </dsp:txBody>
      <dsp:txXfrm>
        <a:off x="69847" y="3076739"/>
        <a:ext cx="3548553" cy="12911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EE629-FA21-4E79-ACC1-29DD2EFC1E4B}">
      <dsp:nvSpPr>
        <dsp:cNvPr id="0" name=""/>
        <dsp:cNvSpPr/>
      </dsp:nvSpPr>
      <dsp:spPr>
        <a:xfrm rot="5400000">
          <a:off x="-375906" y="378962"/>
          <a:ext cx="2506042" cy="1754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Mobile wireless</a:t>
          </a:r>
        </a:p>
      </dsp:txBody>
      <dsp:txXfrm rot="-5400000">
        <a:off x="1" y="880171"/>
        <a:ext cx="1754229" cy="751813"/>
      </dsp:txXfrm>
    </dsp:sp>
    <dsp:sp modelId="{7A6B5431-82BB-40D5-9FFB-41E76F61BEAB}">
      <dsp:nvSpPr>
        <dsp:cNvPr id="0" name=""/>
        <dsp:cNvSpPr/>
      </dsp:nvSpPr>
      <dsp:spPr>
        <a:xfrm rot="5400000">
          <a:off x="5185217" y="-3427931"/>
          <a:ext cx="1628927" cy="8490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Travels with us around town &amp; around the country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Service purchased is designed for mobility first (with speed a lesser goal)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Comes with a price—usually slower and less reliable than “fixed”</a:t>
          </a:r>
        </a:p>
      </dsp:txBody>
      <dsp:txXfrm rot="-5400000">
        <a:off x="1754229" y="82575"/>
        <a:ext cx="8411385" cy="1469891"/>
      </dsp:txXfrm>
    </dsp:sp>
    <dsp:sp modelId="{9616A287-DB20-4333-A760-B2943464C220}">
      <dsp:nvSpPr>
        <dsp:cNvPr id="0" name=""/>
        <dsp:cNvSpPr/>
      </dsp:nvSpPr>
      <dsp:spPr>
        <a:xfrm rot="5400000">
          <a:off x="-375906" y="2601470"/>
          <a:ext cx="2506042" cy="17542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Fixed wireless</a:t>
          </a:r>
        </a:p>
      </dsp:txBody>
      <dsp:txXfrm rot="-5400000">
        <a:off x="1" y="3102679"/>
        <a:ext cx="1754229" cy="751813"/>
      </dsp:txXfrm>
    </dsp:sp>
    <dsp:sp modelId="{BE3BD192-2E1B-4D58-8BF6-208B7415CD44}">
      <dsp:nvSpPr>
        <dsp:cNvPr id="0" name=""/>
        <dsp:cNvSpPr/>
      </dsp:nvSpPr>
      <dsp:spPr>
        <a:xfrm rot="5400000">
          <a:off x="5185217" y="-1205423"/>
          <a:ext cx="1628927" cy="8490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Attempts to replace a wire—is a service to a particular location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Effort to compete with (or alleviate need for) cable or telco connection</a:t>
          </a:r>
        </a:p>
      </dsp:txBody>
      <dsp:txXfrm rot="-5400000">
        <a:off x="1754229" y="2305083"/>
        <a:ext cx="8411385" cy="14698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4C3D28-A6DA-4E04-8A29-B5B971956930}">
      <dsp:nvSpPr>
        <dsp:cNvPr id="0" name=""/>
        <dsp:cNvSpPr/>
      </dsp:nvSpPr>
      <dsp:spPr>
        <a:xfrm>
          <a:off x="6522" y="367786"/>
          <a:ext cx="3346113" cy="13384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Large scale deployment still speculative</a:t>
          </a:r>
        </a:p>
      </dsp:txBody>
      <dsp:txXfrm>
        <a:off x="675745" y="367786"/>
        <a:ext cx="2007668" cy="1338445"/>
      </dsp:txXfrm>
    </dsp:sp>
    <dsp:sp modelId="{E2B1C39B-7C07-4ED4-9F09-FC7192AF37E9}">
      <dsp:nvSpPr>
        <dsp:cNvPr id="0" name=""/>
        <dsp:cNvSpPr/>
      </dsp:nvSpPr>
      <dsp:spPr>
        <a:xfrm>
          <a:off x="2917640" y="481554"/>
          <a:ext cx="2777273" cy="11109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Early pilots underway but little data available</a:t>
          </a:r>
        </a:p>
      </dsp:txBody>
      <dsp:txXfrm>
        <a:off x="3473095" y="481554"/>
        <a:ext cx="1666364" cy="1110909"/>
      </dsp:txXfrm>
    </dsp:sp>
    <dsp:sp modelId="{24262F95-A13E-4A0C-B4E3-EF29854FEF9D}">
      <dsp:nvSpPr>
        <dsp:cNvPr id="0" name=""/>
        <dsp:cNvSpPr/>
      </dsp:nvSpPr>
      <dsp:spPr>
        <a:xfrm>
          <a:off x="6522" y="1893614"/>
          <a:ext cx="3346113" cy="1338445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Gigabit speeds will require </a:t>
          </a:r>
          <a:r>
            <a:rPr lang="en-US" sz="2300" kern="1200" dirty="0" err="1"/>
            <a:t>mmWave</a:t>
          </a:r>
          <a:r>
            <a:rPr lang="en-US" sz="2300" kern="1200" dirty="0"/>
            <a:t> spectrum</a:t>
          </a:r>
        </a:p>
      </dsp:txBody>
      <dsp:txXfrm>
        <a:off x="675745" y="1893614"/>
        <a:ext cx="2007668" cy="1338445"/>
      </dsp:txXfrm>
    </dsp:sp>
    <dsp:sp modelId="{5D3CB552-4499-49B2-BFE3-F7432719ABD0}">
      <dsp:nvSpPr>
        <dsp:cNvPr id="0" name=""/>
        <dsp:cNvSpPr/>
      </dsp:nvSpPr>
      <dsp:spPr>
        <a:xfrm>
          <a:off x="2917640" y="2007382"/>
          <a:ext cx="2777273" cy="1110909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 err="1"/>
            <a:t>mmWave</a:t>
          </a:r>
          <a:r>
            <a:rPr lang="en-US" sz="1500" kern="1200" dirty="0"/>
            <a:t> spectrum has problematic propagation characteristics</a:t>
          </a:r>
        </a:p>
      </dsp:txBody>
      <dsp:txXfrm>
        <a:off x="3473095" y="2007382"/>
        <a:ext cx="1666364" cy="1110909"/>
      </dsp:txXfrm>
    </dsp:sp>
    <dsp:sp modelId="{7858356F-6ABA-49B1-951A-D4F9181CE49C}">
      <dsp:nvSpPr>
        <dsp:cNvPr id="0" name=""/>
        <dsp:cNvSpPr/>
      </dsp:nvSpPr>
      <dsp:spPr>
        <a:xfrm>
          <a:off x="5306096" y="2007382"/>
          <a:ext cx="2777273" cy="1110909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Requires line-of-sight or close proximity</a:t>
          </a:r>
        </a:p>
      </dsp:txBody>
      <dsp:txXfrm>
        <a:off x="5861551" y="2007382"/>
        <a:ext cx="1666364" cy="1110909"/>
      </dsp:txXfrm>
    </dsp:sp>
    <dsp:sp modelId="{82DA2342-8DE8-4D1D-84DD-DE23C843295D}">
      <dsp:nvSpPr>
        <dsp:cNvPr id="0" name=""/>
        <dsp:cNvSpPr/>
      </dsp:nvSpPr>
      <dsp:spPr>
        <a:xfrm>
          <a:off x="7694551" y="2007382"/>
          <a:ext cx="2777273" cy="1110909"/>
        </a:xfrm>
        <a:prstGeom prst="chevron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Cannot penetrate walls/go indoors (so will require use of other, slower spectrum)</a:t>
          </a:r>
        </a:p>
      </dsp:txBody>
      <dsp:txXfrm>
        <a:off x="8250006" y="2007382"/>
        <a:ext cx="1666364" cy="1110909"/>
      </dsp:txXfrm>
    </dsp:sp>
    <dsp:sp modelId="{DF2EFC96-CBE6-41AA-9B33-377879A93361}">
      <dsp:nvSpPr>
        <dsp:cNvPr id="0" name=""/>
        <dsp:cNvSpPr/>
      </dsp:nvSpPr>
      <dsp:spPr>
        <a:xfrm>
          <a:off x="6522" y="3419441"/>
          <a:ext cx="3346113" cy="133844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Fast speed will require</a:t>
          </a:r>
        </a:p>
      </dsp:txBody>
      <dsp:txXfrm>
        <a:off x="675745" y="3419441"/>
        <a:ext cx="2007668" cy="1338445"/>
      </dsp:txXfrm>
    </dsp:sp>
    <dsp:sp modelId="{763C8074-F3B5-4ADC-ACB7-F8CDFA9623C8}">
      <dsp:nvSpPr>
        <dsp:cNvPr id="0" name=""/>
        <dsp:cNvSpPr/>
      </dsp:nvSpPr>
      <dsp:spPr>
        <a:xfrm>
          <a:off x="2917640" y="3533209"/>
          <a:ext cx="2777273" cy="11109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Dense infrastructure (ie, poles and antennas)—not cost-justified in rural areas</a:t>
          </a:r>
        </a:p>
      </dsp:txBody>
      <dsp:txXfrm>
        <a:off x="3473095" y="3533209"/>
        <a:ext cx="1666364" cy="1110909"/>
      </dsp:txXfrm>
    </dsp:sp>
    <dsp:sp modelId="{DBF44012-2A5D-4DD4-9D26-9824F0BBD6C4}">
      <dsp:nvSpPr>
        <dsp:cNvPr id="0" name=""/>
        <dsp:cNvSpPr/>
      </dsp:nvSpPr>
      <dsp:spPr>
        <a:xfrm>
          <a:off x="5306096" y="3533209"/>
          <a:ext cx="2777273" cy="1110909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9525" rIns="0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Fiber every few hundred feet in typical urban/suburban area—very high cost</a:t>
          </a:r>
        </a:p>
      </dsp:txBody>
      <dsp:txXfrm>
        <a:off x="5861551" y="3533209"/>
        <a:ext cx="1666364" cy="11109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C98774-2BD0-4B7D-829A-833FC67EC741}">
      <dsp:nvSpPr>
        <dsp:cNvPr id="0" name=""/>
        <dsp:cNvSpPr/>
      </dsp:nvSpPr>
      <dsp:spPr>
        <a:xfrm rot="5400000">
          <a:off x="6052683" y="-2238638"/>
          <a:ext cx="2145185" cy="670614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Unclear what the potential is in urban/suburban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i="1" kern="1200" dirty="0"/>
            <a:t>No business case in rural areas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Wall Street thus far unconvinced</a:t>
          </a:r>
        </a:p>
      </dsp:txBody>
      <dsp:txXfrm rot="-5400000">
        <a:off x="3772205" y="146559"/>
        <a:ext cx="6601423" cy="1935747"/>
      </dsp:txXfrm>
    </dsp:sp>
    <dsp:sp modelId="{CCF990B0-FBE7-46C7-94D4-29347A196E9D}">
      <dsp:nvSpPr>
        <dsp:cNvPr id="0" name=""/>
        <dsp:cNvSpPr/>
      </dsp:nvSpPr>
      <dsp:spPr>
        <a:xfrm>
          <a:off x="0" y="0"/>
          <a:ext cx="3772205" cy="2228754"/>
        </a:xfrm>
        <a:prstGeom prst="roundRect">
          <a:avLst/>
        </a:prstGeom>
        <a:solidFill>
          <a:schemeClr val="accent2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High cost of deployment + fiber</a:t>
          </a:r>
        </a:p>
      </dsp:txBody>
      <dsp:txXfrm>
        <a:off x="108799" y="108799"/>
        <a:ext cx="3554607" cy="2011156"/>
      </dsp:txXfrm>
    </dsp:sp>
    <dsp:sp modelId="{9D9DD2C9-5625-4F02-90D3-88CF04AA7C44}">
      <dsp:nvSpPr>
        <dsp:cNvPr id="0" name=""/>
        <dsp:cNvSpPr/>
      </dsp:nvSpPr>
      <dsp:spPr>
        <a:xfrm rot="5400000">
          <a:off x="6017924" y="108635"/>
          <a:ext cx="2214704" cy="6706142"/>
        </a:xfrm>
        <a:prstGeom prst="round2SameRect">
          <a:avLst/>
        </a:prstGeom>
        <a:solidFill>
          <a:schemeClr val="accent4">
            <a:tint val="40000"/>
            <a:alpha val="90000"/>
            <a:hueOff val="10861925"/>
            <a:satOff val="-51245"/>
            <a:lumOff val="-1851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10861925"/>
              <a:satOff val="-51245"/>
              <a:lumOff val="-185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Fixed: Verizon pilots panned; AT&amp;T holding back for now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Will compete with cable’s huge advantages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Mobile: Unclear whether consumers will pay more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Enormous incremental cost to deploy but modest incremental revenues (</a:t>
          </a:r>
          <a:r>
            <a:rPr lang="en-US" sz="2000" kern="1200" dirty="0" err="1"/>
            <a:t>ie</a:t>
          </a:r>
          <a:r>
            <a:rPr lang="en-US" sz="2000" kern="1200" dirty="0"/>
            <a:t>, 5G customers are not new customers; they are converted 4G customers)</a:t>
          </a:r>
        </a:p>
      </dsp:txBody>
      <dsp:txXfrm rot="-5400000">
        <a:off x="3772206" y="2462467"/>
        <a:ext cx="6598029" cy="1998478"/>
      </dsp:txXfrm>
    </dsp:sp>
    <dsp:sp modelId="{5D96A83E-0563-4308-92A8-4079211B0A7D}">
      <dsp:nvSpPr>
        <dsp:cNvPr id="0" name=""/>
        <dsp:cNvSpPr/>
      </dsp:nvSpPr>
      <dsp:spPr>
        <a:xfrm>
          <a:off x="0" y="2340248"/>
          <a:ext cx="3772205" cy="2228754"/>
        </a:xfrm>
        <a:prstGeom prst="roundRect">
          <a:avLst/>
        </a:prstGeom>
        <a:solidFill>
          <a:schemeClr val="accent1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Market opportunity not yet apparent</a:t>
          </a:r>
        </a:p>
      </dsp:txBody>
      <dsp:txXfrm>
        <a:off x="108799" y="2449047"/>
        <a:ext cx="3554607" cy="20111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8F7DCC-94F9-408F-978D-88CF7F223689}">
      <dsp:nvSpPr>
        <dsp:cNvPr id="0" name=""/>
        <dsp:cNvSpPr/>
      </dsp:nvSpPr>
      <dsp:spPr>
        <a:xfrm>
          <a:off x="3274" y="167273"/>
          <a:ext cx="3192621" cy="729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Still in development stages</a:t>
          </a:r>
        </a:p>
      </dsp:txBody>
      <dsp:txXfrm>
        <a:off x="3274" y="167273"/>
        <a:ext cx="3192621" cy="729354"/>
      </dsp:txXfrm>
    </dsp:sp>
    <dsp:sp modelId="{130FC094-4BFB-49DD-8B29-66BD87BE3E78}">
      <dsp:nvSpPr>
        <dsp:cNvPr id="0" name=""/>
        <dsp:cNvSpPr/>
      </dsp:nvSpPr>
      <dsp:spPr>
        <a:xfrm>
          <a:off x="3274" y="896627"/>
          <a:ext cx="3192621" cy="3172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Emerging in coming year or two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Standards-writing underway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Manufacturing path uncertain &amp; pricing undetermined</a:t>
          </a:r>
        </a:p>
      </dsp:txBody>
      <dsp:txXfrm>
        <a:off x="3274" y="896627"/>
        <a:ext cx="3192621" cy="3172190"/>
      </dsp:txXfrm>
    </dsp:sp>
    <dsp:sp modelId="{00BA3540-64B2-4714-9596-A708FA071F90}">
      <dsp:nvSpPr>
        <dsp:cNvPr id="0" name=""/>
        <dsp:cNvSpPr/>
      </dsp:nvSpPr>
      <dsp:spPr>
        <a:xfrm>
          <a:off x="3642863" y="167273"/>
          <a:ext cx="3192621" cy="72935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Deployment path unclear</a:t>
          </a:r>
        </a:p>
      </dsp:txBody>
      <dsp:txXfrm>
        <a:off x="3642863" y="167273"/>
        <a:ext cx="3192621" cy="729354"/>
      </dsp:txXfrm>
    </dsp:sp>
    <dsp:sp modelId="{4BD5C668-DFEC-4488-9076-687A78414594}">
      <dsp:nvSpPr>
        <dsp:cNvPr id="0" name=""/>
        <dsp:cNvSpPr/>
      </dsp:nvSpPr>
      <dsp:spPr>
        <a:xfrm>
          <a:off x="3642863" y="896627"/>
          <a:ext cx="3192621" cy="3172190"/>
        </a:xfrm>
        <a:prstGeom prst="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Fixed: Verizon suggesting imminent deployment in some urban areas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Mobile: Some deployment in 2020 for urban/suburban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Neither mobile nor fixed deployment in rural, other than on major highways (possibly)</a:t>
          </a:r>
        </a:p>
      </dsp:txBody>
      <dsp:txXfrm>
        <a:off x="3642863" y="896627"/>
        <a:ext cx="3192621" cy="3172190"/>
      </dsp:txXfrm>
    </dsp:sp>
    <dsp:sp modelId="{56F16914-1627-4C55-BF0C-711D95A87E92}">
      <dsp:nvSpPr>
        <dsp:cNvPr id="0" name=""/>
        <dsp:cNvSpPr/>
      </dsp:nvSpPr>
      <dsp:spPr>
        <a:xfrm>
          <a:off x="7282451" y="167273"/>
          <a:ext cx="3192621" cy="7293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Even best case deployment will be uneven</a:t>
          </a:r>
        </a:p>
      </dsp:txBody>
      <dsp:txXfrm>
        <a:off x="7282451" y="167273"/>
        <a:ext cx="3192621" cy="729354"/>
      </dsp:txXfrm>
    </dsp:sp>
    <dsp:sp modelId="{6EBF33FB-6148-4FF2-9BE8-0A8B359703C9}">
      <dsp:nvSpPr>
        <dsp:cNvPr id="0" name=""/>
        <dsp:cNvSpPr/>
      </dsp:nvSpPr>
      <dsp:spPr>
        <a:xfrm>
          <a:off x="7282451" y="896627"/>
          <a:ext cx="3192621" cy="317219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Focused on “high value” areas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Service available only to some locations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Likely increase in rural/urban and have/have not divides</a:t>
          </a:r>
        </a:p>
      </dsp:txBody>
      <dsp:txXfrm>
        <a:off x="7282451" y="896627"/>
        <a:ext cx="3192621" cy="317219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50A65A-E751-4381-B076-F7602009D4CB}">
      <dsp:nvSpPr>
        <dsp:cNvPr id="0" name=""/>
        <dsp:cNvSpPr/>
      </dsp:nvSpPr>
      <dsp:spPr>
        <a:xfrm>
          <a:off x="0" y="67952"/>
          <a:ext cx="10591261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Unlicensed spectrum</a:t>
          </a:r>
        </a:p>
      </dsp:txBody>
      <dsp:txXfrm>
        <a:off x="40980" y="108932"/>
        <a:ext cx="10509301" cy="757514"/>
      </dsp:txXfrm>
    </dsp:sp>
    <dsp:sp modelId="{D1030DD5-04B8-410B-B5ED-FA82030B5FC0}">
      <dsp:nvSpPr>
        <dsp:cNvPr id="0" name=""/>
        <dsp:cNvSpPr/>
      </dsp:nvSpPr>
      <dsp:spPr>
        <a:xfrm>
          <a:off x="0" y="907427"/>
          <a:ext cx="10591261" cy="1847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27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5 GHz similar to WiFi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Longer-range 3.5 GHz CBRS spectrum potentially emerging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60/70/80/90 GHz mmWave for high-speed and backhaul</a:t>
          </a:r>
        </a:p>
        <a:p>
          <a:pPr marL="457200" lvl="2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Unlicensed and lightly licensed, augments fiber</a:t>
          </a:r>
        </a:p>
      </dsp:txBody>
      <dsp:txXfrm>
        <a:off x="0" y="907427"/>
        <a:ext cx="10591261" cy="1847475"/>
      </dsp:txXfrm>
    </dsp:sp>
    <dsp:sp modelId="{571AD77D-657A-44CF-94B9-B88F8447D135}">
      <dsp:nvSpPr>
        <dsp:cNvPr id="0" name=""/>
        <dsp:cNvSpPr/>
      </dsp:nvSpPr>
      <dsp:spPr>
        <a:xfrm>
          <a:off x="0" y="2754902"/>
          <a:ext cx="10591261" cy="83947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/>
            <a:t>Large advantage to infrastructure owners</a:t>
          </a:r>
        </a:p>
      </dsp:txBody>
      <dsp:txXfrm>
        <a:off x="40980" y="2795882"/>
        <a:ext cx="10509301" cy="757514"/>
      </dsp:txXfrm>
    </dsp:sp>
    <dsp:sp modelId="{C1C85B65-A856-4F42-AFFE-11C4633D83A9}">
      <dsp:nvSpPr>
        <dsp:cNvPr id="0" name=""/>
        <dsp:cNvSpPr/>
      </dsp:nvSpPr>
      <dsp:spPr>
        <a:xfrm>
          <a:off x="0" y="3594377"/>
          <a:ext cx="10591261" cy="941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6273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Cable companies on existing attachments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700" kern="1200"/>
            <a:t>Power companies on existing poles</a:t>
          </a:r>
        </a:p>
      </dsp:txBody>
      <dsp:txXfrm>
        <a:off x="0" y="3594377"/>
        <a:ext cx="10591261" cy="941850"/>
      </dsp:txXfrm>
    </dsp:sp>
    <dsp:sp modelId="{CBD67078-7EEB-4AC6-9BA4-5A40A5D0BFCA}">
      <dsp:nvSpPr>
        <dsp:cNvPr id="0" name=""/>
        <dsp:cNvSpPr/>
      </dsp:nvSpPr>
      <dsp:spPr>
        <a:xfrm>
          <a:off x="0" y="4536227"/>
          <a:ext cx="10591261" cy="8394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Potentially low cost, low barrier to entry</a:t>
          </a:r>
        </a:p>
      </dsp:txBody>
      <dsp:txXfrm>
        <a:off x="40980" y="4577207"/>
        <a:ext cx="10509301" cy="75751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BA5E5B-5C76-4F78-A1AB-BFDCEBFBCCD5}">
      <dsp:nvSpPr>
        <dsp:cNvPr id="0" name=""/>
        <dsp:cNvSpPr/>
      </dsp:nvSpPr>
      <dsp:spPr>
        <a:xfrm>
          <a:off x="0" y="12832"/>
          <a:ext cx="10515600" cy="10073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Historic challenges</a:t>
          </a:r>
        </a:p>
      </dsp:txBody>
      <dsp:txXfrm>
        <a:off x="49176" y="62008"/>
        <a:ext cx="10417248" cy="909018"/>
      </dsp:txXfrm>
    </dsp:sp>
    <dsp:sp modelId="{DB9D4B22-7839-4C10-A06C-987763C1B7BA}">
      <dsp:nvSpPr>
        <dsp:cNvPr id="0" name=""/>
        <dsp:cNvSpPr/>
      </dsp:nvSpPr>
      <dsp:spPr>
        <a:xfrm>
          <a:off x="0" y="1020202"/>
          <a:ext cx="10515600" cy="1695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Latency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Deployment (and service) cost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Bandwidth limitation</a:t>
          </a:r>
        </a:p>
      </dsp:txBody>
      <dsp:txXfrm>
        <a:off x="0" y="1020202"/>
        <a:ext cx="10515600" cy="1695330"/>
      </dsp:txXfrm>
    </dsp:sp>
    <dsp:sp modelId="{0EE2BB4D-9DE9-4034-AA40-679519AD7C37}">
      <dsp:nvSpPr>
        <dsp:cNvPr id="0" name=""/>
        <dsp:cNvSpPr/>
      </dsp:nvSpPr>
      <dsp:spPr>
        <a:xfrm>
          <a:off x="0" y="2715532"/>
          <a:ext cx="10515600" cy="1007370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kern="1200"/>
            <a:t>Potential opportunity</a:t>
          </a:r>
        </a:p>
      </dsp:txBody>
      <dsp:txXfrm>
        <a:off x="49176" y="2764708"/>
        <a:ext cx="10417248" cy="909018"/>
      </dsp:txXfrm>
    </dsp:sp>
    <dsp:sp modelId="{8241128A-6362-4223-A01A-80F1DFA34DBF}">
      <dsp:nvSpPr>
        <dsp:cNvPr id="0" name=""/>
        <dsp:cNvSpPr/>
      </dsp:nvSpPr>
      <dsp:spPr>
        <a:xfrm>
          <a:off x="0" y="3722903"/>
          <a:ext cx="10515600" cy="11302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53340" rIns="298704" bIns="53340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Move from GEO to LEO</a:t>
          </a:r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3300" kern="1200"/>
            <a:t>Reduction in deployment costs</a:t>
          </a:r>
        </a:p>
      </dsp:txBody>
      <dsp:txXfrm>
        <a:off x="0" y="3722903"/>
        <a:ext cx="10515600" cy="1130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4F7D94-DD6C-4DDA-BD07-986247401831}" type="datetimeFigureOut">
              <a:rPr lang="en-US" smtClean="0"/>
              <a:t>6/13/2019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AC46C-ED90-40FB-B476-7906109686B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792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B4F49-7CC1-42D1-A51B-037BC195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65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B4F49-7CC1-42D1-A51B-037BC195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970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C46C-ED90-40FB-B476-7906109686B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903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C46C-ED90-40FB-B476-7906109686B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35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C46C-ED90-40FB-B476-7906109686B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88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AC46C-ED90-40FB-B476-7906109686B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45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Focus is building awareness w Builders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MDU survey found owners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confused on their choices,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reliance on old models built from cable TV days.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Shift to </a:t>
            </a:r>
            <a:r>
              <a:rPr lang="en-US" sz="1400" dirty="0" err="1"/>
              <a:t>to</a:t>
            </a:r>
            <a:r>
              <a:rPr lang="en-US" sz="1400" dirty="0"/>
              <a:t> utility model. They own, ISPs light it up.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Information from Hannah and Kurt is what bldg. owners need to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Better understand options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TIPS </a:t>
            </a:r>
            <a:r>
              <a:rPr lang="en-US" sz="1400" dirty="0"/>
              <a:t>work thru permitting, newsletters, direct outreach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400" dirty="0"/>
              <a:t>Worked w ISPs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Website</a:t>
            </a:r>
            <a:r>
              <a:rPr lang="en-US" sz="1400" dirty="0"/>
              <a:t> add access resources of interest and support to builders/owners questions.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/>
              <a:t>Webinar</a:t>
            </a:r>
            <a:r>
              <a:rPr lang="en-US" sz="1400" dirty="0"/>
              <a:t>: lay groundwork and be source of neutral info for decision making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B4F49-7CC1-42D1-A51B-037BC195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591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Thanks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Email me with questions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Or lessons learned – resource ideas to share w Seattle MDU community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Especially newer solutions used to increased speeds and option in your older brownfield properties.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/>
              <a:t>To Kurt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3B4F49-7CC1-42D1-A51B-037BC195D7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56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D93CF-8C58-44E6-85F5-B519EE4B1A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24B9C77-23F1-40D3-9F3B-B336726E8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1B58C-67AF-4608-A253-2DA386C2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80E-532D-4FF3-AF02-8248EB3305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CFDD9-5718-4D43-89E2-7553AF8C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49446-3943-4ACC-871D-EB2209FE6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EEE-549F-4A0E-81D8-7960FA19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77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1E19A-AD15-462C-BD74-47230944D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8A9D67-38BB-4EDE-A8CE-809163E5D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408668-3158-4FAE-810B-DC4AF79BD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80E-532D-4FF3-AF02-8248EB3305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DD9C7-1A32-4862-BE32-3F0816B4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2F401-A539-4CE4-86BB-52558552E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EEE-549F-4A0E-81D8-7960FA19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71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ECD5A3-B9F5-4008-B883-E5038E0CA2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BDAC5F-5349-4F1A-9D66-505AC38DB3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B3096-582E-4FCF-BAA1-0F1F66872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80E-532D-4FF3-AF02-8248EB3305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2CFF54-2241-4002-BEF9-1EAB4A61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C04A9-7CAD-4164-AB2F-6B4396934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EEE-549F-4A0E-81D8-7960FA19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611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0DF0E-2A47-44BD-A2AB-07DC15A8ED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4C40E4-9538-4E6C-BD71-D43A6EC4D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42597-205C-40FC-BD53-2654A21CA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FD05A-5D41-4172-B81A-DACA6F9DC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F017A-6121-43E9-B7CF-A70F9C11B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28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2F791-30FE-4D8B-82D2-F926A222E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B0596-19D5-42BE-9E7B-CCD7F5068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6A195-8C74-4C6C-B9B4-17340794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265E9-D053-4174-849C-C6840BFED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F8A888-A22C-4ACF-85D3-4342C2DAD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132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6D3C1-72B0-468A-8F9F-910F00A67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EFDC7-DE54-44F0-B0A0-08882004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C7F57-1057-4ED6-B8CE-B0EF881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48036-626E-4684-91F3-80694E494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04DA1-7272-4540-B4B6-44318474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51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03D22-6A2C-4D1A-A2E5-797004887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491E2-DCCA-478A-AA08-A9422EE31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5C8E18-1B88-4DC7-A18E-95E0BC6C9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6C3A5-CF5D-4FB6-8E5E-54ACD62A7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618EF0-3366-47E6-A970-5BD07B346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65E70-34F4-4F24-A5CE-874991935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85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CD6CB-EC21-4851-8893-005246A6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155D7-7536-451B-BA13-D6D9AE9230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976B36-920B-434B-B883-E1FEEE6C7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1AA756-6C10-4363-BCCE-9DA919879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74A7A-C6BE-40FF-8ED1-4C0455E0B8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718AA1-AF7E-4D06-8CDE-BAA4EF8D7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35665-8242-42D7-A198-1334CD89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2C182-EDD3-465E-ADD4-B7EA84DF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789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D5100-5DD9-41C2-9859-A6FAD080F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3841A8-9109-4F22-965E-7E841595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89B3F5-3FF5-4DAD-B17D-F94C8BBC8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4CC24C-1160-4207-83B4-EC6B17F05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1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C65689-61CB-4E2A-B176-8F9092984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5705BB-4665-4290-A97C-765B63C0D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DA3B4-C32A-42DD-B69A-2DF9B26E6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15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E02C-EEB3-4491-901D-38ADECC1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C808-7012-4457-9EEE-D1F19FBE6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A058FE-CBCB-4352-A17D-419B2F64D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7BB66-A717-4BEC-BDB5-4405087B8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07BE8-326C-4E65-BE76-EDB297E5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01D83B-A7D5-435C-B2AD-D994E15B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41497-B2D8-421C-80AD-5FE08F54A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7CD61-1093-438F-9DEE-7BDE686EE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BF4A0-2408-40AE-AA47-B4037F636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80E-532D-4FF3-AF02-8248EB3305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285EB-BA31-4A6D-A3E6-61AE369F5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D1044-42E9-41FC-85DF-05BD34463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EEE-549F-4A0E-81D8-7960FA19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72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E61E8-5FCB-4957-995E-AFDE8D741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B548C-C5BB-4B12-84DE-ABB091A7D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B485B-2A16-48D8-A60F-DDAB329B5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D9B4D5-A53C-48FD-A616-D242A7F2F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0BBBDA-2FDC-419A-B62C-9B5C9A99D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566F8-F708-4220-AC73-F623FA570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872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4F885-025B-4F70-8719-52443E299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EFDED-EAEE-4677-87F0-26AD31DB7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5AC21-DFB7-46B2-8C25-3DAFBBB4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09F70-8B3A-4780-97EA-CFE2DB1D8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142C8E-2699-415B-BDB7-D91CC3FEC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747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FAF609-BC2D-4826-8C9F-FC61E14146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D5F488-8AB4-4E0B-8A99-24838BF1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D65895-4053-4AC5-AD97-DAB19BF92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762F4-C394-4ABA-8990-530078D54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3BCFA-6FA3-4500-A82D-21B89EFE4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609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w-of-Seattle-4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5" b="-745"/>
          <a:stretch/>
        </p:blipFill>
        <p:spPr>
          <a:xfrm>
            <a:off x="-15819" y="-69367"/>
            <a:ext cx="12219184" cy="6129345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6693" y="1174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79" y="6203841"/>
            <a:ext cx="3179356" cy="458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26883"/>
            <a:ext cx="4947429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5168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32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7546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920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293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33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062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F235-3A13-45A0-8BD2-32C476F56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6C8D4-CEE2-47C1-9487-C4E20E557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536B43-9C6D-4482-9E99-B64C90B72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825D4-E203-4728-8D07-5ACF53D49532}" type="datetime1">
              <a:rPr lang="en-US" smtClean="0"/>
              <a:t>6/13/2019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A22F5-DAC3-4B5E-8C77-8D344B5B3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DA2E6-EE8C-4AE2-88BA-EBCA4538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546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6448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145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95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332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463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229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9534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96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904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676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BF1DF-96DC-43C4-8214-B6E9557C7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4E49B-C50A-4003-971C-A9A5A92495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2BC7F-970A-4330-8311-0F457B32F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0304C-DAA8-4382-B609-F9CC7764F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80E-532D-4FF3-AF02-8248EB3305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F3D3B-2061-43C4-8171-AF21D0D9F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57866-A17F-4EC0-BACC-446C88B1F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EEE-549F-4A0E-81D8-7960FA19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194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ew-of-Seattle-4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45" b="-745"/>
          <a:stretch/>
        </p:blipFill>
        <p:spPr>
          <a:xfrm>
            <a:off x="-15819" y="-69367"/>
            <a:ext cx="12219184" cy="6129345"/>
          </a:xfrm>
          <a:prstGeom prst="rect">
            <a:avLst/>
          </a:prstGeom>
        </p:spPr>
      </p:pic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46693" y="11747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79" y="6203841"/>
            <a:ext cx="3179356" cy="4580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6026883"/>
            <a:ext cx="4947429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797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262"/>
            <a:ext cx="10972800" cy="5793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133" y="1671948"/>
            <a:ext cx="10972800" cy="2740565"/>
          </a:xfrm>
        </p:spPr>
        <p:txBody>
          <a:bodyPr/>
          <a:lstStyle>
            <a:lvl1pPr>
              <a:buClr>
                <a:schemeClr val="tx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buClr>
                <a:schemeClr val="tx2"/>
              </a:buCl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601133" y="555050"/>
            <a:ext cx="10989184" cy="533400"/>
          </a:xfrm>
        </p:spPr>
        <p:txBody>
          <a:bodyPr>
            <a:noAutofit/>
          </a:bodyPr>
          <a:lstStyle>
            <a:lvl1pPr marL="0" indent="0">
              <a:buNone/>
              <a:defRPr sz="2400" b="1" i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946100" y="5038061"/>
            <a:ext cx="10363200" cy="533400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835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BA617-7A74-49D4-ADD2-A33D5DF7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17C5D5-C0D0-41D8-BFB7-586AB0FD7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943F6-B441-486A-90E6-4DA9089D4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B7414B-F4F1-401A-BCCF-574853D7CB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B37AE3-D397-4581-80BE-13376720A3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6DE388-D918-4613-BCAC-B22C14F7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80E-532D-4FF3-AF02-8248EB3305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C3B958-BFA9-40CE-B020-30EED912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E151C8-F4E8-4E9E-9249-63F83C295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EEE-549F-4A0E-81D8-7960FA19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46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9FC9-327E-4665-8DE5-74AC617B7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B2BBFF-B11F-466D-845C-BB1684124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80E-532D-4FF3-AF02-8248EB3305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F99954-FE31-4A72-BA1A-69411ED0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56BCE9-8FAD-4360-A683-632A887E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EEE-549F-4A0E-81D8-7960FA19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99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F5376-2CCC-44B3-8240-5F890672B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80E-532D-4FF3-AF02-8248EB3305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46C5E4-503B-4BE3-B33F-33FA7DFDE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90F4A3-2C95-44E7-9726-F9D821530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EEE-549F-4A0E-81D8-7960FA19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0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7BE9A-AB9F-4AFD-BCD9-676EC6C4A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755EC-9C52-4027-991C-869218093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F3561B-D25A-4852-B13C-19C27AC7F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0D0174-1F30-4147-880D-4144CFFFB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80E-532D-4FF3-AF02-8248EB3305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39305-F0F6-4A10-9223-8C3A36B52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67B55-BE41-4ECB-96B7-B89BAF81A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EEE-549F-4A0E-81D8-7960FA19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91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D2D34-D136-4591-99FF-C361BC59B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274695-DF1C-414E-8862-1243E8E887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433082-6514-4B71-A7D6-58316AD47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E6795-27D5-45A0-B958-EC7ECC950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880E-532D-4FF3-AF02-8248EB3305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F50F0-2619-4FE1-8D33-6BCFCAF31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CCD3A-B88F-4770-9734-21CE3BF91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EEE-549F-4A0E-81D8-7960FA19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4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38294-4352-4721-93A7-7FDBA6B5C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A8348-17EF-4000-8777-1DB98FF1F6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FD51D-6D67-4057-8F84-E2959EC89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E880E-532D-4FF3-AF02-8248EB3305F6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5820AB-8C75-4D9B-A721-ACEB433CA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2C45F-AB91-424A-B831-1E9959B033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AFEEE-549F-4A0E-81D8-7960FA19A9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0D99DF-4DF1-4332-AA6F-903B390D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A9157-18B5-4F02-BB26-743557BA1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5AFD7-E567-4E1B-8ABA-DD294D956B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417D0-713D-4F9B-8516-4985637F9787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22CA0-4FF3-49FB-B24E-1D4E0DCAC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DF663-B923-4BCE-A418-2C94ECA931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F88A9-9DCE-465F-84ED-5F1206E71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32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C1A1-CC1F-4401-8E62-E0FB863C8285}" type="datetimeFigureOut">
              <a:rPr lang="en-US" smtClean="0"/>
              <a:t>6/13/2019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F49FC39-3EB5-4312-9BA7-68429AFD5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1993" y="-103008"/>
            <a:ext cx="12192000" cy="1909124"/>
            <a:chOff x="0" y="10040"/>
            <a:chExt cx="9144000" cy="191770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0040"/>
              <a:ext cx="8296720" cy="1917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10040"/>
              <a:ext cx="9144000" cy="368614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969" y="112528"/>
            <a:ext cx="8640306" cy="754683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90C226"/>
                </a:solidFill>
                <a:latin typeface="Calibri" panose="020F0502020204030204" pitchFamily="34" charset="0"/>
              </a:rPr>
              <a:t>B4B</a:t>
            </a:r>
            <a:r>
              <a:rPr lang="en-US" sz="3800" b="1" spc="-100" dirty="0">
                <a:solidFill>
                  <a:srgbClr val="90C226"/>
                </a:solidFill>
                <a:latin typeface="Calibri" panose="020F0502020204030204" pitchFamily="34" charset="0"/>
              </a:rPr>
              <a:t> - </a:t>
            </a:r>
            <a:r>
              <a:rPr lang="en-US" sz="3800" b="1" i="1" dirty="0">
                <a:solidFill>
                  <a:srgbClr val="90C226"/>
                </a:solidFill>
                <a:latin typeface="Calibri" panose="020F0502020204030204" pitchFamily="34" charset="0"/>
              </a:rPr>
              <a:t>Build For Broadband </a:t>
            </a:r>
            <a:r>
              <a:rPr lang="en-US" sz="3800" dirty="0">
                <a:solidFill>
                  <a:srgbClr val="90C226"/>
                </a:solidFill>
                <a:latin typeface="Calibri" panose="020F0502020204030204" pitchFamily="34" charset="0"/>
              </a:rPr>
              <a:t>Webinar</a:t>
            </a:r>
            <a:endParaRPr lang="en-US" sz="3800" dirty="0">
              <a:latin typeface="Calibri" panose="020F05020202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78969" y="739833"/>
            <a:ext cx="8776417" cy="12818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attle Text Bold"/>
              </a:rPr>
              <a:t>Broadband Technology 101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attle Text Bold"/>
              </a:rPr>
              <a:t>June 13, 2019         Presenter: Joanne Hovis, CTC Technology and Energy</a:t>
            </a:r>
          </a:p>
        </p:txBody>
      </p:sp>
    </p:spTree>
    <p:extLst>
      <p:ext uri="{BB962C8B-B14F-4D97-AF65-F5344CB8AC3E}">
        <p14:creationId xmlns:p14="http://schemas.microsoft.com/office/powerpoint/2010/main" val="3276415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7570C-BD1B-415D-94B4-D0860FCC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4G Densification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B2409-B658-441E-8A05-6B52F0E693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Small cell sites added where needed to boost capacity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AC8365-4DB6-4265-9C02-40C184D18A2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2560320"/>
            <a:ext cx="5090160" cy="411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1FE123-C5EA-441D-83EE-757FDF5F87F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120" y="2560320"/>
            <a:ext cx="5288280" cy="339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044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Trends to understand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A85708E-9E70-4748-925E-C35B49E0845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6373541"/>
              </p:ext>
            </p:extLst>
          </p:nvPr>
        </p:nvGraphicFramePr>
        <p:xfrm>
          <a:off x="677333" y="1833917"/>
          <a:ext cx="10245133" cy="443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4240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23" y="690917"/>
            <a:ext cx="11953186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Technology categories: 2 forms of wireless to consumers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9E771B-9ED2-4FF1-B74A-E1CE166D075A}"/>
              </a:ext>
            </a:extLst>
          </p:cNvPr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677333" y="1833917"/>
          <a:ext cx="10245133" cy="4734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9717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5G technical challenges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32CC71-27DA-4643-BF62-E70308F5C7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8688591"/>
              </p:ext>
            </p:extLst>
          </p:nvPr>
        </p:nvGraphicFramePr>
        <p:xfrm>
          <a:off x="609600" y="1560540"/>
          <a:ext cx="10478348" cy="5125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872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255" y="714664"/>
            <a:ext cx="10515600" cy="58446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5G economic challenges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1B9DB44-3B60-4C2F-8700-D7327C6E9E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351626"/>
              </p:ext>
            </p:extLst>
          </p:nvPr>
        </p:nvGraphicFramePr>
        <p:xfrm>
          <a:off x="630198" y="1574277"/>
          <a:ext cx="10478348" cy="45690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5582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5G timeline &amp; development path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FBE2FFF-69B6-4DFE-8A3E-AA70724DE9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241221"/>
              </p:ext>
            </p:extLst>
          </p:nvPr>
        </p:nvGraphicFramePr>
        <p:xfrm>
          <a:off x="677333" y="1951348"/>
          <a:ext cx="10478348" cy="423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9399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AD4F-6B7E-49B1-8BD2-863DB78EA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Potential 5G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4599A0-6DB0-43F5-96A6-CDD3454B35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02979"/>
            <a:ext cx="11616166" cy="3788221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8F17EE-E51A-441C-AE31-FDCE4C85B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74471" y="475961"/>
            <a:ext cx="8019409" cy="378822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2020 projected urban/suburban, unclear for rural</a:t>
            </a:r>
          </a:p>
          <a:p>
            <a:r>
              <a:rPr lang="en-US" dirty="0"/>
              <a:t>Few hundred </a:t>
            </a:r>
            <a:r>
              <a:rPr lang="en-US" dirty="0" err="1"/>
              <a:t>Mbps</a:t>
            </a:r>
            <a:r>
              <a:rPr lang="en-US" dirty="0"/>
              <a:t> to Gbps (higher speeds require </a:t>
            </a:r>
            <a:r>
              <a:rPr lang="en-US" dirty="0" err="1"/>
              <a:t>mmWave</a:t>
            </a:r>
            <a:r>
              <a:rPr lang="en-US" dirty="0"/>
              <a:t>)</a:t>
            </a:r>
          </a:p>
          <a:p>
            <a:r>
              <a:rPr lang="en-US" dirty="0"/>
              <a:t>Mixture of small &amp; large multiple spectrum antennas</a:t>
            </a:r>
          </a:p>
          <a:p>
            <a:r>
              <a:rPr lang="en-US" dirty="0"/>
              <a:t>Fiber every few hundred feet</a:t>
            </a:r>
          </a:p>
          <a:p>
            <a:r>
              <a:rPr lang="en-US" dirty="0"/>
              <a:t>Closer and denser antennas depending on density of users</a:t>
            </a:r>
          </a:p>
          <a:p>
            <a:r>
              <a:rPr lang="en-US" dirty="0" err="1"/>
              <a:t>mmWave</a:t>
            </a:r>
            <a:r>
              <a:rPr lang="en-US" dirty="0"/>
              <a:t> requires line-of-sight or close proximity</a:t>
            </a:r>
          </a:p>
          <a:p>
            <a:r>
              <a:rPr lang="en-US" dirty="0"/>
              <a:t>No building penetration </a:t>
            </a:r>
          </a:p>
        </p:txBody>
      </p:sp>
    </p:spTree>
    <p:extLst>
      <p:ext uri="{BB962C8B-B14F-4D97-AF65-F5344CB8AC3E}">
        <p14:creationId xmlns:p14="http://schemas.microsoft.com/office/powerpoint/2010/main" val="1936352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48080"/>
            <a:ext cx="10972800" cy="6858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Emerging 5G architecture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9803" y="1947333"/>
            <a:ext cx="5201587" cy="4178830"/>
          </a:xfrm>
        </p:spPr>
        <p:txBody>
          <a:bodyPr/>
          <a:lstStyle/>
          <a:p>
            <a:r>
              <a:rPr lang="en-US" dirty="0"/>
              <a:t>Millimeter wave spectrum requires direct line of sight</a:t>
            </a:r>
          </a:p>
          <a:p>
            <a:pPr lvl="1"/>
            <a:r>
              <a:rPr lang="en-US" dirty="0"/>
              <a:t>Radios every two utility poles</a:t>
            </a:r>
          </a:p>
          <a:p>
            <a:pPr lvl="1"/>
            <a:r>
              <a:rPr lang="en-US" dirty="0"/>
              <a:t>Indoor &amp; outdoor radios</a:t>
            </a:r>
          </a:p>
          <a:p>
            <a:pPr lvl="1"/>
            <a:r>
              <a:rPr lang="en-US" dirty="0"/>
              <a:t>Widespread fiber</a:t>
            </a:r>
          </a:p>
        </p:txBody>
      </p:sp>
      <p:pic>
        <p:nvPicPr>
          <p:cNvPr id="7" name="Picture 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897115"/>
            <a:ext cx="5943600" cy="427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39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92" y="242371"/>
            <a:ext cx="11118908" cy="96156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Cable cos poised to compete with 4G/5G in mobile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A8DB02-8665-4E9F-A679-326EA6AF8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56" y="990907"/>
            <a:ext cx="9049057" cy="4726847"/>
          </a:xfrm>
        </p:spPr>
        <p:txBody>
          <a:bodyPr>
            <a:normAutofit/>
          </a:bodyPr>
          <a:lstStyle/>
          <a:p>
            <a:r>
              <a:rPr lang="en-US" dirty="0"/>
              <a:t>Cable modem products now available</a:t>
            </a:r>
          </a:p>
          <a:p>
            <a:pPr lvl="1"/>
            <a:r>
              <a:rPr lang="en-US" dirty="0"/>
              <a:t>Marketed as Xfinity Mobile, Spectrum Mobile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Spectrum</a:t>
            </a:r>
          </a:p>
          <a:p>
            <a:pPr lvl="1"/>
            <a:r>
              <a:rPr lang="en-US" dirty="0"/>
              <a:t>Uses </a:t>
            </a:r>
            <a:r>
              <a:rPr lang="en-US" dirty="0" err="1"/>
              <a:t>WiFi</a:t>
            </a:r>
            <a:r>
              <a:rPr lang="en-US" dirty="0"/>
              <a:t> and other unlicensed and lightly licensed</a:t>
            </a:r>
          </a:p>
          <a:p>
            <a:pPr lvl="1"/>
            <a:r>
              <a:rPr lang="en-US" dirty="0"/>
              <a:t>May soon use CBRS (3.5 GHz) and licensed (600 MHz)</a:t>
            </a:r>
          </a:p>
          <a:p>
            <a:r>
              <a:rPr lang="en-US" dirty="0"/>
              <a:t>Backhaul</a:t>
            </a:r>
          </a:p>
          <a:p>
            <a:pPr lvl="1"/>
            <a:r>
              <a:rPr lang="en-US" dirty="0"/>
              <a:t>Uses existing cable (hybrid fiber/coax) networks as community-wide backhaul networks</a:t>
            </a:r>
          </a:p>
          <a:p>
            <a:r>
              <a:rPr lang="en-US" dirty="0"/>
              <a:t>National footprint emerging</a:t>
            </a:r>
          </a:p>
          <a:p>
            <a:pPr lvl="1"/>
            <a:r>
              <a:rPr lang="en-US" dirty="0"/>
              <a:t>Roams to other cable networks in other cities and to carrier mobile network in rural areas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B6905C-6A65-486E-8182-E001F45F5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83D85-FCD4-44FC-A325-01539CCDDF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67199" y="1985043"/>
          <a:ext cx="6212265" cy="472684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359378">
                  <a:extLst>
                    <a:ext uri="{9D8B030D-6E8A-4147-A177-3AD203B41FA5}">
                      <a16:colId xmlns:a16="http://schemas.microsoft.com/office/drawing/2014/main" val="1348579324"/>
                    </a:ext>
                  </a:extLst>
                </a:gridCol>
                <a:gridCol w="2852887">
                  <a:extLst>
                    <a:ext uri="{9D8B030D-6E8A-4147-A177-3AD203B41FA5}">
                      <a16:colId xmlns:a16="http://schemas.microsoft.com/office/drawing/2014/main" val="644706059"/>
                    </a:ext>
                  </a:extLst>
                </a:gridCol>
              </a:tblGrid>
              <a:tr h="4726847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959328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B988B86C-476D-4484-8F5B-75BFDA0CDE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79" b="21372"/>
          <a:stretch/>
        </p:blipFill>
        <p:spPr>
          <a:xfrm>
            <a:off x="8997426" y="1985043"/>
            <a:ext cx="2964076" cy="29800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407D84-3E08-4A83-A693-22E246CA7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59428"/>
            <a:ext cx="12192000" cy="146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74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EFCF1-7755-4166-8EB9-E50B96D1F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Alternative rural wireless technologies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4093AD-B551-44FC-8C31-2E019D1C03B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66982"/>
            <a:ext cx="5181600" cy="3068624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0100DE-CCD3-4185-A2DA-A228F6AC1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04760" y="2017889"/>
            <a:ext cx="3977640" cy="41082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TV White Spaces 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can complement unlicensed</a:t>
            </a:r>
            <a:endParaRPr lang="en-US" sz="16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well suited for terrain and foliage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spectrum widely available in rural areas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dirty="0"/>
              <a:t>long range may reduce need for fiber</a:t>
            </a:r>
          </a:p>
        </p:txBody>
      </p:sp>
    </p:spTree>
    <p:extLst>
      <p:ext uri="{BB962C8B-B14F-4D97-AF65-F5344CB8AC3E}">
        <p14:creationId xmlns:p14="http://schemas.microsoft.com/office/powerpoint/2010/main" val="379008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1993" y="-111321"/>
            <a:ext cx="12192000" cy="1909124"/>
            <a:chOff x="0" y="10040"/>
            <a:chExt cx="9144000" cy="191770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0040"/>
              <a:ext cx="8296720" cy="191770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0" y="10040"/>
              <a:ext cx="9144000" cy="368614"/>
            </a:xfrm>
            <a:prstGeom prst="rect">
              <a:avLst/>
            </a:prstGeom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8969" y="112528"/>
            <a:ext cx="8640306" cy="851166"/>
          </a:xfrm>
        </p:spPr>
        <p:txBody>
          <a:bodyPr>
            <a:noAutofit/>
          </a:bodyPr>
          <a:lstStyle/>
          <a:p>
            <a:r>
              <a:rPr lang="en-US" sz="3800" b="1" dirty="0">
                <a:solidFill>
                  <a:srgbClr val="90C226"/>
                </a:solidFill>
                <a:latin typeface="Calibri" panose="020F0502020204030204" pitchFamily="34" charset="0"/>
              </a:rPr>
              <a:t>B4B</a:t>
            </a:r>
            <a:r>
              <a:rPr lang="en-US" sz="3800" b="1" spc="-100" dirty="0">
                <a:solidFill>
                  <a:srgbClr val="90C226"/>
                </a:solidFill>
                <a:latin typeface="Calibri" panose="020F0502020204030204" pitchFamily="34" charset="0"/>
              </a:rPr>
              <a:t> - </a:t>
            </a:r>
            <a:r>
              <a:rPr lang="en-US" sz="3800" b="1" i="1" dirty="0">
                <a:solidFill>
                  <a:srgbClr val="90C226"/>
                </a:solidFill>
                <a:latin typeface="Calibri" panose="020F0502020204030204" pitchFamily="34" charset="0"/>
              </a:rPr>
              <a:t>Build For Broadband </a:t>
            </a:r>
            <a:r>
              <a:rPr lang="en-US" sz="3800" dirty="0">
                <a:solidFill>
                  <a:srgbClr val="90C226"/>
                </a:solidFill>
                <a:latin typeface="Calibri" panose="020F0502020204030204" pitchFamily="34" charset="0"/>
              </a:rPr>
              <a:t>Initiative</a:t>
            </a:r>
            <a:endParaRPr lang="en-US" sz="3800" dirty="0">
              <a:latin typeface="Calibri" panose="020F0502020204030204" pitchFamily="34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278969" y="867212"/>
            <a:ext cx="8776417" cy="69811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33F48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eattle Text Bold"/>
              </a:rPr>
              <a:t>Practices that support access to competitive, high-speed broadband for the current and future connectivity needs of Seattle residents.</a:t>
            </a:r>
          </a:p>
        </p:txBody>
      </p:sp>
    </p:spTree>
    <p:extLst>
      <p:ext uri="{BB962C8B-B14F-4D97-AF65-F5344CB8AC3E}">
        <p14:creationId xmlns:p14="http://schemas.microsoft.com/office/powerpoint/2010/main" val="556128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026" y="312658"/>
            <a:ext cx="11118908" cy="78903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Alternative rural technologies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B3157E-F78B-42D1-B2B5-043D4206E0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9728345"/>
              </p:ext>
            </p:extLst>
          </p:nvPr>
        </p:nvGraphicFramePr>
        <p:xfrm>
          <a:off x="524758" y="1101688"/>
          <a:ext cx="10591261" cy="5443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83D85-FCD4-44FC-A325-01539CCDDF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67199" y="1985043"/>
          <a:ext cx="6212265" cy="4726847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3359378">
                  <a:extLst>
                    <a:ext uri="{9D8B030D-6E8A-4147-A177-3AD203B41FA5}">
                      <a16:colId xmlns:a16="http://schemas.microsoft.com/office/drawing/2014/main" val="1348579324"/>
                    </a:ext>
                  </a:extLst>
                </a:gridCol>
                <a:gridCol w="2852887">
                  <a:extLst>
                    <a:ext uri="{9D8B030D-6E8A-4147-A177-3AD203B41FA5}">
                      <a16:colId xmlns:a16="http://schemas.microsoft.com/office/drawing/2014/main" val="644706059"/>
                    </a:ext>
                  </a:extLst>
                </a:gridCol>
              </a:tblGrid>
              <a:tr h="4726847">
                <a:tc>
                  <a:txBody>
                    <a:bodyPr/>
                    <a:lstStyle/>
                    <a:p>
                      <a:endParaRPr lang="en-US" sz="2400" b="1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5959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94403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9F2B-0315-4A58-8899-6D1860BD3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595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Satellite broadband potential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7D47BB1-0AF4-40B2-A2B1-E2EEEBC416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8654238"/>
              </p:ext>
            </p:extLst>
          </p:nvPr>
        </p:nvGraphicFramePr>
        <p:xfrm>
          <a:off x="838200" y="1311007"/>
          <a:ext cx="10515600" cy="4865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65889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accessory, necklet&#10;&#10;Description generated with high confidence">
            <a:extLst>
              <a:ext uri="{FF2B5EF4-FFF2-40B4-BE49-F238E27FC236}">
                <a16:creationId xmlns:a16="http://schemas.microsoft.com/office/drawing/2014/main" id="{1DE6E0A3-5461-49EF-B860-92F19047E3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5402" cy="608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6929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8DDB-927B-4C1E-A363-C3A1469CD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Satellite broadband: orbit and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48E1B-3DD5-4695-840D-C9EB42F7E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0B6817D-CD14-4B9B-B983-86BDB7AE96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580852"/>
              </p:ext>
            </p:extLst>
          </p:nvPr>
        </p:nvGraphicFramePr>
        <p:xfrm>
          <a:off x="362139" y="1366092"/>
          <a:ext cx="11724236" cy="541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059">
                  <a:extLst>
                    <a:ext uri="{9D8B030D-6E8A-4147-A177-3AD203B41FA5}">
                      <a16:colId xmlns:a16="http://schemas.microsoft.com/office/drawing/2014/main" val="2821413745"/>
                    </a:ext>
                  </a:extLst>
                </a:gridCol>
                <a:gridCol w="2673036">
                  <a:extLst>
                    <a:ext uri="{9D8B030D-6E8A-4147-A177-3AD203B41FA5}">
                      <a16:colId xmlns:a16="http://schemas.microsoft.com/office/drawing/2014/main" val="2194185394"/>
                    </a:ext>
                  </a:extLst>
                </a:gridCol>
                <a:gridCol w="3582469">
                  <a:extLst>
                    <a:ext uri="{9D8B030D-6E8A-4147-A177-3AD203B41FA5}">
                      <a16:colId xmlns:a16="http://schemas.microsoft.com/office/drawing/2014/main" val="3449871865"/>
                    </a:ext>
                  </a:extLst>
                </a:gridCol>
                <a:gridCol w="2537672">
                  <a:extLst>
                    <a:ext uri="{9D8B030D-6E8A-4147-A177-3AD203B41FA5}">
                      <a16:colId xmlns:a16="http://schemas.microsoft.com/office/drawing/2014/main" val="3810428420"/>
                    </a:ext>
                  </a:extLst>
                </a:gridCol>
              </a:tblGrid>
              <a:tr h="1668981"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/>
                        <a:t>Orbit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/>
                        <a:t>Broadband speed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/>
                        <a:t>Latency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372325"/>
                  </a:ext>
                </a:extLst>
              </a:tr>
              <a:tr h="1522602">
                <a:tc>
                  <a:txBody>
                    <a:bodyPr/>
                    <a:lstStyle/>
                    <a:p>
                      <a:r>
                        <a:rPr lang="en-US" sz="3200" dirty="0"/>
                        <a:t>Geostationary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Hughes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Viasat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22,236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2 to 30 </a:t>
                      </a:r>
                      <a:r>
                        <a:rPr lang="en-US" sz="3200" dirty="0" err="1"/>
                        <a:t>Mbps</a:t>
                      </a:r>
                      <a:r>
                        <a:rPr lang="en-US" sz="3200" dirty="0"/>
                        <a:t> down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3200" dirty="0"/>
                        <a:t>Far less 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600+ </a:t>
                      </a:r>
                      <a:r>
                        <a:rPr lang="en-US" sz="3200" dirty="0" err="1"/>
                        <a:t>ms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393656"/>
                  </a:ext>
                </a:extLst>
              </a:tr>
              <a:tr h="2187157">
                <a:tc>
                  <a:txBody>
                    <a:bodyPr/>
                    <a:lstStyle/>
                    <a:p>
                      <a:r>
                        <a:rPr lang="en-US" sz="3200" dirty="0"/>
                        <a:t>Low earth orbit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/>
                        <a:t>SpaceX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Telesat</a:t>
                      </a:r>
                      <a:endParaRPr lang="en-US" sz="2400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400" dirty="0" err="1"/>
                        <a:t>OneWeb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up to 1,200 mi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25+ </a:t>
                      </a:r>
                      <a:r>
                        <a:rPr lang="en-US" sz="3200" dirty="0" err="1"/>
                        <a:t>ms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2994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533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7DBE27-031A-403A-84A5-285A7952F6E5}"/>
              </a:ext>
            </a:extLst>
          </p:cNvPr>
          <p:cNvSpPr/>
          <p:nvPr/>
        </p:nvSpPr>
        <p:spPr>
          <a:xfrm>
            <a:off x="4696123" y="1160145"/>
            <a:ext cx="5108277" cy="4420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lvl="0" indent="-5080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Building Community Awareness</a:t>
            </a:r>
          </a:p>
          <a:p>
            <a:pPr marL="520700" marR="0" lvl="1" indent="-34290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Early Telecommunication Planning</a:t>
            </a:r>
          </a:p>
          <a:p>
            <a:pPr marL="520700" marR="0" lvl="1" indent="-34290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Benefits of Infrastructure Investments </a:t>
            </a: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" marR="0" lvl="0" indent="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Tips</a:t>
            </a:r>
          </a:p>
          <a:p>
            <a:pPr marL="114300" marR="0" lvl="0" indent="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Website</a:t>
            </a:r>
          </a:p>
          <a:p>
            <a:pPr marL="114300" marR="0" lvl="0" indent="0" algn="l" defTabSz="457200" rtl="0" eaLnBrk="1" fontAlgn="auto" latinLnBrk="0" hangingPunct="1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Webinars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AFC02-A59F-4A76-ABB9-35ED660893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727" y="1460955"/>
            <a:ext cx="3726945" cy="393608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F03666-CC2C-425F-8F1D-E3D9FBF2CB53}"/>
              </a:ext>
            </a:extLst>
          </p:cNvPr>
          <p:cNvSpPr txBox="1"/>
          <p:nvPr/>
        </p:nvSpPr>
        <p:spPr>
          <a:xfrm>
            <a:off x="197447" y="216323"/>
            <a:ext cx="8997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B4B-Building For Broadband Initiative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91865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1C2AE-A790-43F9-8A70-44880A649CE9}"/>
              </a:ext>
            </a:extLst>
          </p:cNvPr>
          <p:cNvSpPr txBox="1"/>
          <p:nvPr/>
        </p:nvSpPr>
        <p:spPr>
          <a:xfrm>
            <a:off x="4696123" y="2469588"/>
            <a:ext cx="510827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Trebuchet MS" panose="020B0603020202020204"/>
                <a:ea typeface="+mn-ea"/>
                <a:cs typeface="Arial" panose="020B0604020202020204" pitchFamily="34" charset="0"/>
              </a:rPr>
              <a:t>Planning problems magnified by trying to design for something that’s hard to predict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5691E-B98D-46C9-96D6-2A90E0CF71D5}"/>
              </a:ext>
            </a:extLst>
          </p:cNvPr>
          <p:cNvSpPr txBox="1"/>
          <p:nvPr/>
        </p:nvSpPr>
        <p:spPr>
          <a:xfrm>
            <a:off x="1143000" y="6182897"/>
            <a:ext cx="9728200" cy="45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20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www.seattle.gov/tech/initiatives/broadband/build-for-broadband</a:t>
            </a:r>
          </a:p>
        </p:txBody>
      </p:sp>
    </p:spTree>
    <p:extLst>
      <p:ext uri="{BB962C8B-B14F-4D97-AF65-F5344CB8AC3E}">
        <p14:creationId xmlns:p14="http://schemas.microsoft.com/office/powerpoint/2010/main" val="13992917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8F840-D65D-4A8B-8277-4D0B19951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" y="908787"/>
            <a:ext cx="11214100" cy="461665"/>
          </a:xfrm>
          <a:solidFill>
            <a:schemeClr val="tx2">
              <a:lumMod val="60000"/>
              <a:lumOff val="40000"/>
              <a:alpha val="48000"/>
            </a:schemeClr>
          </a:solidFill>
        </p:spPr>
        <p:txBody>
          <a:bodyPr anchor="t">
            <a:normAutofit fontScale="90000"/>
          </a:bodyPr>
          <a:lstStyle/>
          <a:p>
            <a:pPr algn="ctr"/>
            <a:r>
              <a:rPr lang="en-US" sz="3000" spc="1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www.seattle.gov/tech/initiatives/broadband/building-for-broadband</a:t>
            </a:r>
            <a:endParaRPr lang="en-US" sz="3000" spc="1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357301-7E4A-481D-97B5-F58D9EB29230}"/>
              </a:ext>
            </a:extLst>
          </p:cNvPr>
          <p:cNvSpPr txBox="1"/>
          <p:nvPr/>
        </p:nvSpPr>
        <p:spPr>
          <a:xfrm>
            <a:off x="763930" y="1480986"/>
            <a:ext cx="10451939" cy="430887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Alice Lawson, Broadband &amp; Cable Program Manager, alice.lawson@seattle.gov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22AC66-03BF-4566-AD89-9021E1192E75}"/>
              </a:ext>
            </a:extLst>
          </p:cNvPr>
          <p:cNvSpPr txBox="1"/>
          <p:nvPr/>
        </p:nvSpPr>
        <p:spPr>
          <a:xfrm>
            <a:off x="3171463" y="197955"/>
            <a:ext cx="5081286" cy="553998"/>
          </a:xfrm>
          <a:prstGeom prst="rect">
            <a:avLst/>
          </a:prstGeom>
          <a:solidFill>
            <a:srgbClr val="FFFFFF">
              <a:alpha val="74902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Thanks for Participating!</a:t>
            </a:r>
          </a:p>
        </p:txBody>
      </p:sp>
    </p:spTree>
    <p:extLst>
      <p:ext uri="{BB962C8B-B14F-4D97-AF65-F5344CB8AC3E}">
        <p14:creationId xmlns:p14="http://schemas.microsoft.com/office/powerpoint/2010/main" val="95359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E70BE82-111A-4850-837D-2E6C4BF114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806523"/>
              </p:ext>
            </p:extLst>
          </p:nvPr>
        </p:nvGraphicFramePr>
        <p:xfrm>
          <a:off x="2152651" y="4555056"/>
          <a:ext cx="5619749" cy="1723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5D82ED8-4EBC-4436-ACE9-29A937658AE4}"/>
              </a:ext>
            </a:extLst>
          </p:cNvPr>
          <p:cNvSpPr/>
          <p:nvPr/>
        </p:nvSpPr>
        <p:spPr>
          <a:xfrm>
            <a:off x="7577106" y="6369859"/>
            <a:ext cx="2622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/>
              <a:t>© CTC Technology &amp; Energy 2019</a:t>
            </a:r>
            <a:endParaRPr lang="en-US" sz="1400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FB9860F-9615-47EF-97A3-CA20C35F8E09}"/>
              </a:ext>
            </a:extLst>
          </p:cNvPr>
          <p:cNvSpPr/>
          <p:nvPr/>
        </p:nvSpPr>
        <p:spPr>
          <a:xfrm>
            <a:off x="6466114" y="2414704"/>
            <a:ext cx="3733505" cy="17105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en-US" sz="4400" dirty="0"/>
              <a:t>Seattle B4B</a:t>
            </a:r>
          </a:p>
          <a:p>
            <a:pPr algn="r"/>
            <a:r>
              <a:rPr lang="en-US" sz="4400" dirty="0"/>
              <a:t>June 13, 2019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9E17CF-8F12-4465-8835-792C2FFBEEA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914400" y="826265"/>
            <a:ext cx="6213513" cy="115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344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0192-A355-4295-A87B-3B742C33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3A272D1-6557-441B-B167-7F3F607304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540055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8FD82A-BB86-483C-8B4A-120C6CEBE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AFEEE-549F-4A0E-81D8-7960FA19A9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8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9B6EE1-2694-48E2-BB7B-321FF377BC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73" y="0"/>
            <a:ext cx="11166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51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B1AC8-B85E-45DF-9632-70F6EA7EC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Fiber-to-the-Premises (FTTP)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2A9BF5-AA0A-44DC-899C-59D64A50B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0637" y="1404260"/>
            <a:ext cx="7301393" cy="49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137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514D-0170-41CE-B743-E46214C9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1G/2G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7A3184-F52D-468E-BA78-41EC45CA811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8" y="2104922"/>
            <a:ext cx="11326843" cy="35948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700F94-741C-4EF0-8E5D-A3E8C8A8D9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50200" y="94144"/>
            <a:ext cx="4013200" cy="35948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1990s urban/suburban</a:t>
            </a:r>
          </a:p>
          <a:p>
            <a:r>
              <a:rPr lang="en-US" dirty="0"/>
              <a:t>2000s/2010s rural</a:t>
            </a:r>
          </a:p>
          <a:p>
            <a:r>
              <a:rPr lang="en-US" dirty="0"/>
              <a:t>Voice, text</a:t>
            </a:r>
          </a:p>
          <a:p>
            <a:r>
              <a:rPr lang="en-US" dirty="0"/>
              <a:t>Low-speed data</a:t>
            </a:r>
          </a:p>
          <a:p>
            <a:r>
              <a:rPr lang="en-US" dirty="0"/>
              <a:t>Antennas on towers &amp; some buildings</a:t>
            </a:r>
          </a:p>
          <a:p>
            <a:r>
              <a:rPr lang="en-US" dirty="0"/>
              <a:t>Microwave &amp; copper backhaul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567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8C943-D30F-4C5E-9F87-BBADABABD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3G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9180697-D570-488F-A930-EACD34ABB9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4" y="1995586"/>
            <a:ext cx="11561761" cy="380379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ED6519-F071-444E-931E-E68B5BB045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67268"/>
            <a:ext cx="5998029" cy="3947531"/>
          </a:xfrm>
        </p:spPr>
        <p:txBody>
          <a:bodyPr>
            <a:normAutofit/>
          </a:bodyPr>
          <a:lstStyle/>
          <a:p>
            <a:r>
              <a:rPr lang="en-US" sz="2400" dirty="0"/>
              <a:t>2000s urban/suburban</a:t>
            </a:r>
          </a:p>
          <a:p>
            <a:r>
              <a:rPr lang="en-US" sz="2400" dirty="0"/>
              <a:t>2000s/2010s rural</a:t>
            </a:r>
          </a:p>
          <a:p>
            <a:r>
              <a:rPr lang="en-US" sz="2400" dirty="0"/>
              <a:t>Voice, text</a:t>
            </a:r>
          </a:p>
          <a:p>
            <a:r>
              <a:rPr lang="en-US" sz="2400" dirty="0"/>
              <a:t>Medium-speed data</a:t>
            </a:r>
          </a:p>
          <a:p>
            <a:r>
              <a:rPr lang="en-US" sz="2400" dirty="0"/>
              <a:t>Antennas on towers &amp; buildings</a:t>
            </a:r>
          </a:p>
          <a:p>
            <a:r>
              <a:rPr lang="en-US" sz="2400" dirty="0"/>
              <a:t>Fiber or microwave backhaul, copper in some areas</a:t>
            </a:r>
          </a:p>
          <a:p>
            <a:r>
              <a:rPr lang="en-US" sz="2400" dirty="0"/>
              <a:t>Closer and denser antennas</a:t>
            </a:r>
          </a:p>
          <a:p>
            <a:r>
              <a:rPr lang="en-US" sz="2400" dirty="0"/>
              <a:t>Fewer users per antenna</a:t>
            </a:r>
          </a:p>
        </p:txBody>
      </p:sp>
    </p:spTree>
    <p:extLst>
      <p:ext uri="{BB962C8B-B14F-4D97-AF65-F5344CB8AC3E}">
        <p14:creationId xmlns:p14="http://schemas.microsoft.com/office/powerpoint/2010/main" val="1476502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34BB5-4222-4996-937F-27960855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4G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03A1FC-FC2A-4568-AFA2-541E6855D5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6" y="2017888"/>
            <a:ext cx="11439048" cy="3544712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2D4DB-8DE6-4768-932B-BEE213B7AA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64376" y="176271"/>
            <a:ext cx="7799024" cy="3884100"/>
          </a:xfrm>
        </p:spPr>
        <p:txBody>
          <a:bodyPr>
            <a:normAutofit/>
          </a:bodyPr>
          <a:lstStyle/>
          <a:p>
            <a:r>
              <a:rPr lang="en-US" sz="2400" dirty="0"/>
              <a:t>2010s urban/suburban, some rural</a:t>
            </a:r>
          </a:p>
          <a:p>
            <a:r>
              <a:rPr lang="en-US" sz="2400" dirty="0"/>
              <a:t>Voice(VoIP), text (IP)</a:t>
            </a:r>
          </a:p>
          <a:p>
            <a:r>
              <a:rPr lang="en-US" sz="2400" dirty="0"/>
              <a:t>Smartphone service, speed few to 50 </a:t>
            </a:r>
            <a:r>
              <a:rPr lang="en-US" sz="2400" dirty="0" err="1"/>
              <a:t>Mbps</a:t>
            </a:r>
            <a:endParaRPr lang="en-US" sz="2400" dirty="0"/>
          </a:p>
          <a:p>
            <a:r>
              <a:rPr lang="en-US" sz="2400" dirty="0"/>
              <a:t>Antennas on towers, poles and buildings</a:t>
            </a:r>
          </a:p>
          <a:p>
            <a:r>
              <a:rPr lang="en-US" sz="2400" dirty="0"/>
              <a:t>Multiple spectrum bands on antenna</a:t>
            </a:r>
          </a:p>
          <a:p>
            <a:r>
              <a:rPr lang="en-US" sz="2400" dirty="0"/>
              <a:t>Backhaul fiber, occasional wireless</a:t>
            </a:r>
          </a:p>
          <a:p>
            <a:r>
              <a:rPr lang="en-US" sz="2400" dirty="0"/>
              <a:t>Closer and denser antennas depending on density of users</a:t>
            </a:r>
          </a:p>
          <a:p>
            <a:pPr lvl="1"/>
            <a:r>
              <a:rPr lang="en-US" sz="2000" dirty="0"/>
              <a:t>Every few hundred feet in urban areas</a:t>
            </a:r>
          </a:p>
          <a:p>
            <a:pPr lvl="1"/>
            <a:r>
              <a:rPr lang="en-US" sz="2000" dirty="0"/>
              <a:t>Indoor DAS</a:t>
            </a:r>
          </a:p>
        </p:txBody>
      </p:sp>
    </p:spTree>
    <p:extLst>
      <p:ext uri="{BB962C8B-B14F-4D97-AF65-F5344CB8AC3E}">
        <p14:creationId xmlns:p14="http://schemas.microsoft.com/office/powerpoint/2010/main" val="11530836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27267</TotalTime>
  <Words>1154</Words>
  <Application>Microsoft Office PowerPoint</Application>
  <PresentationFormat>Widescreen</PresentationFormat>
  <Paragraphs>206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Trebuchet MS</vt:lpstr>
      <vt:lpstr>Wingdings 3</vt:lpstr>
      <vt:lpstr>Office Theme</vt:lpstr>
      <vt:lpstr>1_Office Theme</vt:lpstr>
      <vt:lpstr>Facet</vt:lpstr>
      <vt:lpstr>B4B - Build For Broadband Webinar</vt:lpstr>
      <vt:lpstr>B4B - Build For Broadband Initiative</vt:lpstr>
      <vt:lpstr>PowerPoint Presentation</vt:lpstr>
      <vt:lpstr>Agenda</vt:lpstr>
      <vt:lpstr>PowerPoint Presentation</vt:lpstr>
      <vt:lpstr>Fiber-to-the-Premises (FTTP)</vt:lpstr>
      <vt:lpstr>1G/2G</vt:lpstr>
      <vt:lpstr>3G</vt:lpstr>
      <vt:lpstr>4G</vt:lpstr>
      <vt:lpstr>4G Densification</vt:lpstr>
      <vt:lpstr>Trends to understand</vt:lpstr>
      <vt:lpstr>Technology categories: 2 forms of wireless to consumers</vt:lpstr>
      <vt:lpstr>5G technical challenges</vt:lpstr>
      <vt:lpstr>5G economic challenges</vt:lpstr>
      <vt:lpstr>5G timeline &amp; development path</vt:lpstr>
      <vt:lpstr>Potential 5G</vt:lpstr>
      <vt:lpstr>Emerging 5G architecture </vt:lpstr>
      <vt:lpstr>Cable cos poised to compete with 4G/5G in mobile </vt:lpstr>
      <vt:lpstr>Alternative rural wireless technologies</vt:lpstr>
      <vt:lpstr>Alternative rural technologies </vt:lpstr>
      <vt:lpstr>Satellite broadband potential</vt:lpstr>
      <vt:lpstr>PowerPoint Presentation</vt:lpstr>
      <vt:lpstr>Satellite broadband: orbit and latency</vt:lpstr>
      <vt:lpstr>PowerPoint Presentation</vt:lpstr>
      <vt:lpstr>www.seattle.gov/tech/initiatives/broadband/building-for-broadband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Technology-Finance Coordination</dc:title>
  <dc:creator>Ziggy Rivkin-Fish</dc:creator>
  <cp:lastModifiedBy>Lawson, Alice</cp:lastModifiedBy>
  <cp:revision>516</cp:revision>
  <dcterms:created xsi:type="dcterms:W3CDTF">2014-10-03T12:59:16Z</dcterms:created>
  <dcterms:modified xsi:type="dcterms:W3CDTF">2019-06-13T17:12:45Z</dcterms:modified>
</cp:coreProperties>
</file>