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3" r:id="rId6"/>
    <p:sldId id="260" r:id="rId7"/>
    <p:sldId id="261" r:id="rId8"/>
    <p:sldId id="270" r:id="rId9"/>
    <p:sldId id="262" r:id="rId10"/>
    <p:sldId id="264" r:id="rId11"/>
    <p:sldId id="265" r:id="rId12"/>
    <p:sldId id="267" r:id="rId13"/>
    <p:sldId id="268" r:id="rId14"/>
    <p:sldId id="269"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80830" autoAdjust="0"/>
  </p:normalViewPr>
  <p:slideViewPr>
    <p:cSldViewPr>
      <p:cViewPr varScale="1">
        <p:scale>
          <a:sx n="84" d="100"/>
          <a:sy n="84" d="100"/>
        </p:scale>
        <p:origin x="-66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E65681C6-2D12-4D68-B305-7CB782AE48BF}" type="datetimeFigureOut">
              <a:rPr lang="en-US" smtClean="0"/>
              <a:t>3/25/2015</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2A977D9E-727A-4393-8E07-24D0D69ACE3C}" type="slidenum">
              <a:rPr lang="en-US" smtClean="0"/>
              <a:t>‹#›</a:t>
            </a:fld>
            <a:endParaRPr lang="en-US"/>
          </a:p>
        </p:txBody>
      </p:sp>
    </p:spTree>
    <p:extLst>
      <p:ext uri="{BB962C8B-B14F-4D97-AF65-F5344CB8AC3E}">
        <p14:creationId xmlns:p14="http://schemas.microsoft.com/office/powerpoint/2010/main" val="3901910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977D9E-727A-4393-8E07-24D0D69ACE3C}" type="slidenum">
              <a:rPr lang="en-US" smtClean="0"/>
              <a:t>1</a:t>
            </a:fld>
            <a:endParaRPr lang="en-US"/>
          </a:p>
        </p:txBody>
      </p:sp>
    </p:spTree>
    <p:extLst>
      <p:ext uri="{BB962C8B-B14F-4D97-AF65-F5344CB8AC3E}">
        <p14:creationId xmlns:p14="http://schemas.microsoft.com/office/powerpoint/2010/main" val="3081394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Several policies talk to preservation of single family and mitigation of multi-family</a:t>
            </a:r>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10</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Commission discussion included: concern about the livability of auto-oriented commercial corridors, pedestrian safety and investments, as well as creating meaningful access to essential components of livability.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would not be realistic, nor consistent with the Urban Village Strategy, to try to create all the components of livability in these areas.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However, Comp Plan policies should provide strong direction for continuing to further and improve levels of habitability and safety for residents who live on and near these corridors, and enhancing access to areas that have these essential components of livability.  </a:t>
            </a:r>
          </a:p>
          <a:p>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11</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12</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C1 and C2 </a:t>
            </a:r>
            <a:r>
              <a:rPr lang="en-US" sz="1200" dirty="0" smtClean="0">
                <a:latin typeface="Corbel" panose="020B0503020204020204" pitchFamily="34" charset="0"/>
              </a:rPr>
              <a:t>These areas allow housing but remain auto-oriented big box commercial.  Does this remain a consistent policy direction with the concerns about equity?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orbel" panose="020B05030202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orbel" panose="020B0503020204020204" pitchFamily="34" charset="0"/>
              </a:rPr>
              <a:t>SF: What are the impacts and where should the increased development be focused</a:t>
            </a:r>
            <a:r>
              <a:rPr lang="en-US" sz="1200" baseline="0" dirty="0" smtClean="0">
                <a:latin typeface="Corbel" panose="020B0503020204020204" pitchFamily="34" charset="0"/>
              </a:rPr>
              <a:t> (transit communities/</a:t>
            </a:r>
            <a:r>
              <a:rPr lang="en-US" sz="1200" baseline="0" dirty="0" err="1" smtClean="0">
                <a:latin typeface="Corbel" panose="020B0503020204020204" pitchFamily="34" charset="0"/>
              </a:rPr>
              <a:t>walkshed</a:t>
            </a:r>
            <a:r>
              <a:rPr lang="en-US" sz="1200" baseline="0" dirty="0" smtClean="0">
                <a:latin typeface="Corbel" panose="020B0503020204020204" pitchFamily="34" charset="0"/>
              </a:rPr>
              <a:t>) or all sf areas?</a:t>
            </a:r>
            <a:endParaRPr lang="en-US" sz="1200" dirty="0" smtClean="0">
              <a:latin typeface="Corbel" panose="020B05030202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orbel" panose="020B0503020204020204" pitchFamily="34" charset="0"/>
            </a:endParaRPr>
          </a:p>
          <a:p>
            <a:pPr lvl="0"/>
            <a:r>
              <a:rPr lang="en-US" sz="1200" dirty="0" smtClean="0">
                <a:latin typeface="Corbel" panose="020B0503020204020204" pitchFamily="34" charset="0"/>
              </a:rPr>
              <a:t>MF: What are the impacts and where should the increased development be focused?  Or corridors really the best placement of this housing stock?</a:t>
            </a:r>
            <a:endParaRPr lang="en-US" sz="1200" dirty="0">
              <a:latin typeface="Corbel" panose="020B0503020204020204" pitchFamily="34" charset="0"/>
            </a:endParaRPr>
          </a:p>
        </p:txBody>
      </p:sp>
      <p:sp>
        <p:nvSpPr>
          <p:cNvPr id="4" name="Slide Number Placeholder 3"/>
          <p:cNvSpPr>
            <a:spLocks noGrp="1"/>
          </p:cNvSpPr>
          <p:nvPr>
            <p:ph type="sldNum" sz="quarter" idx="10"/>
          </p:nvPr>
        </p:nvSpPr>
        <p:spPr/>
        <p:txBody>
          <a:bodyPr/>
          <a:lstStyle/>
          <a:p>
            <a:fld id="{2A977D9E-727A-4393-8E07-24D0D69ACE3C}" type="slidenum">
              <a:rPr lang="en-US" smtClean="0"/>
              <a:t>13</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977D9E-727A-4393-8E07-24D0D69ACE3C}" type="slidenum">
              <a:rPr lang="en-US" smtClean="0"/>
              <a:t>14</a:t>
            </a:fld>
            <a:endParaRPr lang="en-US"/>
          </a:p>
        </p:txBody>
      </p:sp>
    </p:spTree>
    <p:extLst>
      <p:ext uri="{BB962C8B-B14F-4D97-AF65-F5344CB8AC3E}">
        <p14:creationId xmlns:p14="http://schemas.microsoft.com/office/powerpoint/2010/main" val="3400740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977D9E-727A-4393-8E07-24D0D69ACE3C}" type="slidenum">
              <a:rPr lang="en-US" smtClean="0"/>
              <a:t>2</a:t>
            </a:fld>
            <a:endParaRPr lang="en-US"/>
          </a:p>
        </p:txBody>
      </p:sp>
    </p:spTree>
    <p:extLst>
      <p:ext uri="{BB962C8B-B14F-4D97-AF65-F5344CB8AC3E}">
        <p14:creationId xmlns:p14="http://schemas.microsoft.com/office/powerpoint/2010/main" val="2586245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977D9E-727A-4393-8E07-24D0D69ACE3C}" type="slidenum">
              <a:rPr lang="en-US" smtClean="0"/>
              <a:t>3</a:t>
            </a:fld>
            <a:endParaRPr lang="en-US"/>
          </a:p>
        </p:txBody>
      </p:sp>
    </p:spTree>
    <p:extLst>
      <p:ext uri="{BB962C8B-B14F-4D97-AF65-F5344CB8AC3E}">
        <p14:creationId xmlns:p14="http://schemas.microsoft.com/office/powerpoint/2010/main" val="1145771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Examples:</a:t>
            </a:r>
          </a:p>
          <a:p>
            <a:r>
              <a:rPr lang="en-US" sz="1200" kern="1200" dirty="0" smtClean="0">
                <a:solidFill>
                  <a:schemeClr val="tx1"/>
                </a:solidFill>
                <a:effectLst/>
                <a:latin typeface="+mn-lt"/>
                <a:ea typeface="+mn-ea"/>
                <a:cs typeface="+mn-cs"/>
              </a:rPr>
              <a:t>Portland, OR – Single Dwelling, Low Density Single Dwelling, Medium Density Single Dwelling</a:t>
            </a:r>
          </a:p>
          <a:p>
            <a:r>
              <a:rPr lang="en-US" sz="1200" kern="1200" dirty="0" smtClean="0">
                <a:solidFill>
                  <a:schemeClr val="tx1"/>
                </a:solidFill>
                <a:effectLst/>
                <a:latin typeface="+mn-lt"/>
                <a:ea typeface="+mn-ea"/>
                <a:cs typeface="+mn-cs"/>
              </a:rPr>
              <a:t>Minneapolis, MN – Urban Neighborhood</a:t>
            </a:r>
          </a:p>
          <a:p>
            <a:r>
              <a:rPr lang="en-US" sz="1200" kern="1200" dirty="0" smtClean="0">
                <a:solidFill>
                  <a:schemeClr val="tx1"/>
                </a:solidFill>
                <a:effectLst/>
                <a:latin typeface="+mn-lt"/>
                <a:ea typeface="+mn-ea"/>
                <a:cs typeface="+mn-cs"/>
              </a:rPr>
              <a:t>Cincinnati, OH – Single-Family, Two-Family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Are FLUM currently has</a:t>
            </a:r>
            <a:r>
              <a:rPr lang="en-US" sz="1200" kern="1200" baseline="0" dirty="0" smtClean="0">
                <a:solidFill>
                  <a:schemeClr val="tx1"/>
                </a:solidFill>
                <a:effectLst/>
                <a:latin typeface="+mn-lt"/>
                <a:ea typeface="+mn-ea"/>
                <a:cs typeface="+mn-cs"/>
              </a:rPr>
              <a:t> the following categories:</a:t>
            </a:r>
          </a:p>
          <a:p>
            <a:r>
              <a:rPr lang="en-US" sz="1200" kern="1200" baseline="0" dirty="0" smtClean="0">
                <a:solidFill>
                  <a:schemeClr val="tx1"/>
                </a:solidFill>
                <a:effectLst/>
                <a:latin typeface="+mn-lt"/>
                <a:ea typeface="+mn-ea"/>
                <a:cs typeface="+mn-cs"/>
              </a:rPr>
              <a:t>Single family residential areas</a:t>
            </a:r>
          </a:p>
          <a:p>
            <a:r>
              <a:rPr lang="en-US" sz="1200" kern="1200" baseline="0" dirty="0" smtClean="0">
                <a:solidFill>
                  <a:schemeClr val="tx1"/>
                </a:solidFill>
                <a:effectLst/>
                <a:latin typeface="+mn-lt"/>
                <a:ea typeface="+mn-ea"/>
                <a:cs typeface="+mn-cs"/>
              </a:rPr>
              <a:t>Multifamily residential areas</a:t>
            </a:r>
          </a:p>
          <a:p>
            <a:r>
              <a:rPr lang="en-US" sz="1200" kern="1200" baseline="0" dirty="0" smtClean="0">
                <a:solidFill>
                  <a:schemeClr val="tx1"/>
                </a:solidFill>
                <a:effectLst/>
                <a:latin typeface="+mn-lt"/>
                <a:ea typeface="+mn-ea"/>
                <a:cs typeface="+mn-cs"/>
              </a:rPr>
              <a:t>Commercial/mixed use areas</a:t>
            </a:r>
          </a:p>
          <a:p>
            <a:r>
              <a:rPr lang="en-US" sz="1200" kern="1200" baseline="0" dirty="0" smtClean="0">
                <a:solidFill>
                  <a:schemeClr val="tx1"/>
                </a:solidFill>
                <a:effectLst/>
                <a:latin typeface="+mn-lt"/>
                <a:ea typeface="+mn-ea"/>
                <a:cs typeface="+mn-cs"/>
              </a:rPr>
              <a:t>Downtown areas</a:t>
            </a:r>
          </a:p>
          <a:p>
            <a:r>
              <a:rPr lang="en-US" sz="1200" kern="1200" baseline="0" dirty="0" smtClean="0">
                <a:solidFill>
                  <a:schemeClr val="tx1"/>
                </a:solidFill>
                <a:effectLst/>
                <a:latin typeface="+mn-lt"/>
                <a:ea typeface="+mn-ea"/>
                <a:cs typeface="+mn-cs"/>
              </a:rPr>
              <a:t>Industrial areas</a:t>
            </a:r>
          </a:p>
          <a:p>
            <a:r>
              <a:rPr lang="en-US" sz="1200" kern="1200" baseline="0" dirty="0" smtClean="0">
                <a:solidFill>
                  <a:schemeClr val="tx1"/>
                </a:solidFill>
                <a:effectLst/>
                <a:latin typeface="+mn-lt"/>
                <a:ea typeface="+mn-ea"/>
                <a:cs typeface="+mn-cs"/>
              </a:rPr>
              <a:t>Major Institutions</a:t>
            </a:r>
          </a:p>
          <a:p>
            <a:r>
              <a:rPr lang="en-US" sz="1200" kern="1200" baseline="0" dirty="0" smtClean="0">
                <a:solidFill>
                  <a:schemeClr val="tx1"/>
                </a:solidFill>
                <a:effectLst/>
                <a:latin typeface="+mn-lt"/>
                <a:ea typeface="+mn-ea"/>
                <a:cs typeface="+mn-cs"/>
              </a:rPr>
              <a:t>City Owned Open space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4</a:t>
            </a:fld>
            <a:endParaRPr lang="en-US"/>
          </a:p>
        </p:txBody>
      </p:sp>
    </p:spTree>
    <p:extLst>
      <p:ext uri="{BB962C8B-B14F-4D97-AF65-F5344CB8AC3E}">
        <p14:creationId xmlns:p14="http://schemas.microsoft.com/office/powerpoint/2010/main" val="1470282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Several policies talk to preservation of single family and mitigation of multi-family</a:t>
            </a:r>
          </a:p>
          <a:p>
            <a:r>
              <a:rPr lang="en-US"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Changing Single-family will also provide more equitable access to households across a fuller range of incomes, including moderate and middle income families.</a:t>
            </a:r>
          </a:p>
          <a:p>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5</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 the currently adopted Future Land Use Map within Urban Villages there can be a combination of Single Family, Multi-family and Mixed-Use Commercial uses – does this </a:t>
            </a:r>
            <a:r>
              <a:rPr lang="en-US" sz="1200" kern="1200" dirty="0" err="1" smtClean="0">
                <a:solidFill>
                  <a:schemeClr val="tx1"/>
                </a:solidFill>
                <a:effectLst/>
                <a:latin typeface="+mn-lt"/>
                <a:ea typeface="+mn-ea"/>
                <a:cs typeface="+mn-cs"/>
              </a:rPr>
              <a:t>adeqautely</a:t>
            </a:r>
            <a:r>
              <a:rPr lang="en-US" sz="1200" kern="1200" dirty="0" smtClean="0">
                <a:solidFill>
                  <a:schemeClr val="tx1"/>
                </a:solidFill>
                <a:effectLst/>
                <a:latin typeface="+mn-lt"/>
                <a:ea typeface="+mn-ea"/>
                <a:cs typeface="+mn-cs"/>
              </a:rPr>
              <a:t>  represent areas of change?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a:t>
            </a:r>
            <a:r>
              <a:rPr lang="en-US" dirty="0" smtClean="0"/>
              <a:t>single family land use category is more flexible, should</a:t>
            </a:r>
            <a:r>
              <a:rPr lang="en-US" baseline="0" dirty="0" smtClean="0"/>
              <a:t> these areas be allowed in Urban Centers and Villages?</a:t>
            </a:r>
            <a:endParaRPr lang="en-US" dirty="0" smtClean="0"/>
          </a:p>
          <a:p>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6</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Ballard and Mt. Baker as HUB Urban Village – require different interventions and different visions</a:t>
            </a:r>
          </a:p>
          <a:p>
            <a:pPr marL="0" indent="0">
              <a:buNone/>
            </a:pPr>
            <a:endParaRPr lang="en-US" sz="1200" dirty="0" smtClean="0"/>
          </a:p>
          <a:p>
            <a:pPr marL="0" indent="0">
              <a:buNone/>
            </a:pPr>
            <a:r>
              <a:rPr lang="en-US" sz="1200" dirty="0" smtClean="0">
                <a:latin typeface="Corbel" panose="020B0503020204020204" pitchFamily="34" charset="0"/>
              </a:rPr>
              <a:t>Development pressures in some neighborhoods without investment in essential components of livability exacerbate growing pains.</a:t>
            </a:r>
          </a:p>
          <a:p>
            <a:pPr marL="0" indent="0">
              <a:buNone/>
            </a:pPr>
            <a:r>
              <a:rPr lang="en-US" sz="1200" dirty="0" smtClean="0">
                <a:latin typeface="Corbel" panose="020B0503020204020204" pitchFamily="34" charset="0"/>
              </a:rPr>
              <a:t>Other neighborhoods grapple with displacement considerations</a:t>
            </a:r>
          </a:p>
          <a:p>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7</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orbel" panose="020B0503020204020204" pitchFamily="34" charset="0"/>
              </a:rPr>
              <a:t>Transit Communities annual amendment to the Comprehensive Plan in 2013 advocated for a data driven approach to Urban Village/Center boundaries</a:t>
            </a:r>
          </a:p>
        </p:txBody>
      </p:sp>
      <p:sp>
        <p:nvSpPr>
          <p:cNvPr id="4" name="Slide Number Placeholder 3"/>
          <p:cNvSpPr>
            <a:spLocks noGrp="1"/>
          </p:cNvSpPr>
          <p:nvPr>
            <p:ph type="sldNum" sz="quarter" idx="10"/>
          </p:nvPr>
        </p:nvSpPr>
        <p:spPr/>
        <p:txBody>
          <a:bodyPr/>
          <a:lstStyle/>
          <a:p>
            <a:fld id="{2A977D9E-727A-4393-8E07-24D0D69ACE3C}" type="slidenum">
              <a:rPr lang="en-US" smtClean="0"/>
              <a:t>8</a:t>
            </a:fld>
            <a:endParaRPr lang="en-US"/>
          </a:p>
        </p:txBody>
      </p:sp>
    </p:spTree>
    <p:extLst>
      <p:ext uri="{BB962C8B-B14F-4D97-AF65-F5344CB8AC3E}">
        <p14:creationId xmlns:p14="http://schemas.microsoft.com/office/powerpoint/2010/main" val="376297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Urban Villages as a priority filter creates inequity.  Instead equity within and outside of Urban Villages should be a primary filter for how we distribute public resources.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efficiency and synergy gained when investments, as well as  growth, is concentrated in Urban Centers and Villages, may still be a consideration,  but these investments need to happen in an equitable way</a:t>
            </a:r>
            <a:endParaRPr lang="en-US" dirty="0"/>
          </a:p>
        </p:txBody>
      </p:sp>
      <p:sp>
        <p:nvSpPr>
          <p:cNvPr id="4" name="Slide Number Placeholder 3"/>
          <p:cNvSpPr>
            <a:spLocks noGrp="1"/>
          </p:cNvSpPr>
          <p:nvPr>
            <p:ph type="sldNum" sz="quarter" idx="10"/>
          </p:nvPr>
        </p:nvSpPr>
        <p:spPr/>
        <p:txBody>
          <a:bodyPr/>
          <a:lstStyle/>
          <a:p>
            <a:fld id="{2A977D9E-727A-4393-8E07-24D0D69ACE3C}" type="slidenum">
              <a:rPr lang="en-US" smtClean="0"/>
              <a:t>9</a:t>
            </a:fld>
            <a:endParaRPr lang="en-US"/>
          </a:p>
        </p:txBody>
      </p:sp>
    </p:spTree>
    <p:extLst>
      <p:ext uri="{BB962C8B-B14F-4D97-AF65-F5344CB8AC3E}">
        <p14:creationId xmlns:p14="http://schemas.microsoft.com/office/powerpoint/2010/main" val="3762970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B44441-4B43-419F-89ED-79E1664E1B36}" type="datetimeFigureOut">
              <a:rPr lang="en-US" smtClean="0"/>
              <a:t>3/25/2015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1691140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44441-4B43-419F-89ED-79E1664E1B36}" type="datetimeFigureOut">
              <a:rPr lang="en-US" smtClean="0"/>
              <a:t>3/25/2015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383156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44441-4B43-419F-89ED-79E1664E1B36}" type="datetimeFigureOut">
              <a:rPr lang="en-US" smtClean="0"/>
              <a:t>3/25/2015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883719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44441-4B43-419F-89ED-79E1664E1B36}" type="datetimeFigureOut">
              <a:rPr lang="en-US" smtClean="0"/>
              <a:t>3/25/2015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2108081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B44441-4B43-419F-89ED-79E1664E1B36}" type="datetimeFigureOut">
              <a:rPr lang="en-US" smtClean="0"/>
              <a:t>3/25/2015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1021809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B44441-4B43-419F-89ED-79E1664E1B36}" type="datetimeFigureOut">
              <a:rPr lang="en-US" smtClean="0"/>
              <a:t>3/25/2015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4241317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B44441-4B43-419F-89ED-79E1664E1B36}" type="datetimeFigureOut">
              <a:rPr lang="en-US" smtClean="0"/>
              <a:t>3/25/2015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1893655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B44441-4B43-419F-89ED-79E1664E1B36}" type="datetimeFigureOut">
              <a:rPr lang="en-US" smtClean="0"/>
              <a:t>3/25/2015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124803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B44441-4B43-419F-89ED-79E1664E1B36}" type="datetimeFigureOut">
              <a:rPr lang="en-US" smtClean="0"/>
              <a:t>3/25/2015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310472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44441-4B43-419F-89ED-79E1664E1B36}" type="datetimeFigureOut">
              <a:rPr lang="en-US" smtClean="0"/>
              <a:t>3/25/2015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2091859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44441-4B43-419F-89ED-79E1664E1B36}" type="datetimeFigureOut">
              <a:rPr lang="en-US" smtClean="0"/>
              <a:t>3/25/2015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AEEB25-D4AD-4CD2-83B4-450EFAEC186C}" type="slidenum">
              <a:rPr lang="en-US" smtClean="0"/>
              <a:t>‹#›</a:t>
            </a:fld>
            <a:endParaRPr lang="en-US"/>
          </a:p>
        </p:txBody>
      </p:sp>
    </p:spTree>
    <p:extLst>
      <p:ext uri="{BB962C8B-B14F-4D97-AF65-F5344CB8AC3E}">
        <p14:creationId xmlns:p14="http://schemas.microsoft.com/office/powerpoint/2010/main" val="4005951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B44441-4B43-419F-89ED-79E1664E1B36}" type="datetimeFigureOut">
              <a:rPr lang="en-US" smtClean="0"/>
              <a:t>3/25/2015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EEB25-D4AD-4CD2-83B4-450EFAEC186C}" type="slidenum">
              <a:rPr lang="en-US" smtClean="0"/>
              <a:t>‹#›</a:t>
            </a:fld>
            <a:endParaRPr lang="en-US"/>
          </a:p>
        </p:txBody>
      </p:sp>
    </p:spTree>
    <p:extLst>
      <p:ext uri="{BB962C8B-B14F-4D97-AF65-F5344CB8AC3E}">
        <p14:creationId xmlns:p14="http://schemas.microsoft.com/office/powerpoint/2010/main" val="45873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762000" y="736696"/>
            <a:ext cx="7620000" cy="5232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1pPr>
            <a:lvl2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2pPr>
            <a:lvl3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3pPr>
            <a:lvl4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4pPr>
            <a:lvl5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5pPr>
            <a:lvl6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6pPr>
            <a:lvl7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7pPr>
            <a:lvl8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8pPr>
            <a:lvl9pPr fontAlgn="base">
              <a:spcBef>
                <a:spcPct val="0"/>
              </a:spcBef>
              <a:spcAft>
                <a:spcPct val="0"/>
              </a:spcAft>
              <a:tabLst>
                <a:tab pos="5029200" algn="l"/>
                <a:tab pos="6286500" algn="r"/>
              </a:tabLs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029200" algn="l"/>
                <a:tab pos="6286500" algn="r"/>
              </a:tabLst>
            </a:pPr>
            <a:r>
              <a:rPr lang="en-US" b="1" cap="all" spc="80" dirty="0" smtClean="0">
                <a:effectLst/>
                <a:latin typeface="Corbel" panose="020B0503020204020204" pitchFamily="34" charset="0"/>
                <a:ea typeface="Times New Roman"/>
                <a:cs typeface="Times New Roman"/>
              </a:rPr>
              <a:t>SEATTLE PLANNING COMMISSION</a:t>
            </a:r>
          </a:p>
          <a:p>
            <a:pPr algn="ctr">
              <a:spcBef>
                <a:spcPts val="0"/>
              </a:spcBef>
              <a:spcAft>
                <a:spcPts val="0"/>
              </a:spcAft>
              <a:tabLst>
                <a:tab pos="3171825" algn="l"/>
              </a:tabLst>
            </a:pPr>
            <a:r>
              <a:rPr lang="en-US" sz="1200" b="1" dirty="0" smtClean="0">
                <a:effectLst/>
                <a:latin typeface="Corbel" panose="020B0503020204020204" pitchFamily="34" charset="0"/>
                <a:ea typeface="Times New Roman"/>
                <a:cs typeface="Times New Roman"/>
              </a:rPr>
              <a:t>Thursday, </a:t>
            </a:r>
            <a:r>
              <a:rPr lang="en-US" sz="1200" b="1" dirty="0" smtClean="0">
                <a:latin typeface="Corbel" panose="020B0503020204020204" pitchFamily="34" charset="0"/>
                <a:ea typeface="Times New Roman"/>
                <a:cs typeface="Times New Roman"/>
              </a:rPr>
              <a:t>March 26 </a:t>
            </a:r>
            <a:r>
              <a:rPr lang="en-US" sz="1200" b="1" dirty="0" smtClean="0">
                <a:effectLst/>
                <a:latin typeface="Corbel" panose="020B0503020204020204" pitchFamily="34" charset="0"/>
                <a:ea typeface="Times New Roman"/>
                <a:cs typeface="Times New Roman"/>
              </a:rPr>
              <a:t>2015</a:t>
            </a:r>
          </a:p>
          <a:p>
            <a:pPr algn="ctr">
              <a:spcBef>
                <a:spcPts val="0"/>
              </a:spcBef>
              <a:spcAft>
                <a:spcPts val="0"/>
              </a:spcAft>
              <a:tabLst>
                <a:tab pos="3171825" algn="l"/>
              </a:tabLst>
            </a:pPr>
            <a:r>
              <a:rPr lang="en-US" sz="1200" b="1" dirty="0" smtClean="0">
                <a:effectLst/>
                <a:latin typeface="Corbel" panose="020B0503020204020204" pitchFamily="34" charset="0"/>
                <a:ea typeface="Times New Roman"/>
                <a:cs typeface="Times New Roman"/>
              </a:rPr>
              <a:t>7:30 – 9:00 AM</a:t>
            </a:r>
          </a:p>
          <a:p>
            <a:pPr algn="ctr">
              <a:spcBef>
                <a:spcPts val="0"/>
              </a:spcBef>
              <a:spcAft>
                <a:spcPts val="0"/>
              </a:spcAft>
              <a:tabLst>
                <a:tab pos="3171825" algn="l"/>
              </a:tabLst>
            </a:pPr>
            <a:r>
              <a:rPr lang="en-US" sz="1200" b="1" dirty="0" smtClean="0">
                <a:effectLst/>
                <a:latin typeface="Corbel" panose="020B0503020204020204" pitchFamily="34" charset="0"/>
                <a:ea typeface="Times New Roman"/>
                <a:cs typeface="Times New Roman"/>
              </a:rPr>
              <a:t>City Hall, Room L280</a:t>
            </a:r>
          </a:p>
          <a:p>
            <a:pPr>
              <a:spcBef>
                <a:spcPts val="0"/>
              </a:spcBef>
              <a:spcAft>
                <a:spcPts val="0"/>
              </a:spcAft>
              <a:tabLst>
                <a:tab pos="3171825" algn="l"/>
              </a:tabLst>
            </a:pPr>
            <a:r>
              <a:rPr lang="en-US" sz="800" dirty="0" smtClean="0">
                <a:effectLst/>
                <a:latin typeface="Corbel" panose="020B0503020204020204" pitchFamily="34" charset="0"/>
                <a:ea typeface="Times New Roman"/>
                <a:cs typeface="Times New Roman"/>
              </a:rPr>
              <a:t> </a:t>
            </a:r>
            <a:endParaRPr lang="en-US" sz="1200" dirty="0" smtClean="0">
              <a:effectLst/>
              <a:latin typeface="Corbel" panose="020B0503020204020204" pitchFamily="34" charset="0"/>
              <a:ea typeface="Times New Roman"/>
              <a:cs typeface="Times New Roman"/>
            </a:endParaRPr>
          </a:p>
          <a:p>
            <a:pPr>
              <a:spcBef>
                <a:spcPts val="0"/>
              </a:spcBef>
              <a:spcAft>
                <a:spcPts val="0"/>
              </a:spcAft>
              <a:tabLst>
                <a:tab pos="3171825" algn="l"/>
              </a:tabLst>
            </a:pPr>
            <a:r>
              <a:rPr lang="en-US" sz="1200" dirty="0" smtClean="0">
                <a:effectLst/>
                <a:latin typeface="Corbel" panose="020B0503020204020204" pitchFamily="34" charset="0"/>
                <a:ea typeface="Times New Roman"/>
                <a:cs typeface="Times New Roman"/>
              </a:rPr>
              <a:t> </a:t>
            </a:r>
            <a:endParaRPr lang="en-US" dirty="0" smtClean="0">
              <a:effectLst/>
              <a:latin typeface="Corbel" panose="020B0503020204020204" pitchFamily="34" charset="0"/>
              <a:ea typeface="Times New Roman"/>
              <a:cs typeface="Times New Roman"/>
            </a:endParaRPr>
          </a:p>
          <a:p>
            <a:pPr algn="ctr">
              <a:spcBef>
                <a:spcPts val="0"/>
              </a:spcBef>
              <a:spcAft>
                <a:spcPts val="0"/>
              </a:spcAft>
              <a:tabLst>
                <a:tab pos="3171825" algn="l"/>
              </a:tabLst>
            </a:pPr>
            <a:r>
              <a:rPr lang="en-US" b="1" cap="all" spc="80" dirty="0" smtClean="0">
                <a:effectLst/>
                <a:latin typeface="Corbel" panose="020B0503020204020204" pitchFamily="34" charset="0"/>
                <a:ea typeface="Times New Roman"/>
                <a:cs typeface="Times New Roman"/>
              </a:rPr>
              <a:t>AGENDA </a:t>
            </a:r>
            <a:r>
              <a:rPr lang="en-US" sz="1600" b="1" cap="all" spc="80" dirty="0" smtClean="0">
                <a:effectLst/>
                <a:latin typeface="Corbel" panose="020B0503020204020204" pitchFamily="34" charset="0"/>
                <a:ea typeface="Times New Roman"/>
                <a:cs typeface="Times New Roman"/>
              </a:rPr>
              <a:t/>
            </a:r>
            <a:br>
              <a:rPr lang="en-US" sz="1600" b="1" cap="all" spc="80" dirty="0" smtClean="0">
                <a:effectLst/>
                <a:latin typeface="Corbel" panose="020B0503020204020204" pitchFamily="34" charset="0"/>
                <a:ea typeface="Times New Roman"/>
                <a:cs typeface="Times New Roman"/>
              </a:rPr>
            </a:br>
            <a:r>
              <a:rPr lang="en-US" sz="1200" dirty="0" smtClean="0">
                <a:effectLst/>
                <a:latin typeface="Corbel" panose="020B0503020204020204" pitchFamily="34" charset="0"/>
                <a:ea typeface="Times New Roman"/>
                <a:cs typeface="Times New Roman"/>
              </a:rPr>
              <a:t> </a:t>
            </a:r>
          </a:p>
          <a:p>
            <a:pPr fontAlgn="t"/>
            <a:endParaRPr lang="en-US" sz="1400" b="1" dirty="0">
              <a:solidFill>
                <a:srgbClr val="404040"/>
              </a:solidFill>
              <a:latin typeface="Corbel" panose="020B0503020204020204" pitchFamily="34" charset="0"/>
              <a:cs typeface="Times New Roman"/>
            </a:endParaRPr>
          </a:p>
          <a:p>
            <a:pPr>
              <a:tabLst>
                <a:tab pos="7315200" algn="r"/>
              </a:tabLst>
            </a:pPr>
            <a:r>
              <a:rPr lang="en-US" b="1" dirty="0" smtClean="0">
                <a:latin typeface="Corbel" panose="020B0503020204020204" pitchFamily="34" charset="0"/>
              </a:rPr>
              <a:t>Chair’s </a:t>
            </a:r>
            <a:r>
              <a:rPr lang="en-US" b="1" dirty="0">
                <a:latin typeface="Corbel" panose="020B0503020204020204" pitchFamily="34" charset="0"/>
              </a:rPr>
              <a:t>Report	</a:t>
            </a:r>
            <a:r>
              <a:rPr lang="en-US" b="1" dirty="0" smtClean="0">
                <a:latin typeface="Corbel" panose="020B0503020204020204" pitchFamily="34" charset="0"/>
              </a:rPr>
              <a:t>7:30 </a:t>
            </a:r>
            <a:r>
              <a:rPr lang="en-US" b="1" dirty="0">
                <a:latin typeface="Corbel" panose="020B0503020204020204" pitchFamily="34" charset="0"/>
              </a:rPr>
              <a:t>– </a:t>
            </a:r>
            <a:r>
              <a:rPr lang="en-US" b="1" dirty="0" smtClean="0">
                <a:latin typeface="Corbel" panose="020B0503020204020204" pitchFamily="34" charset="0"/>
              </a:rPr>
              <a:t>7:40 </a:t>
            </a:r>
            <a:r>
              <a:rPr lang="en-US" b="1" dirty="0">
                <a:latin typeface="Corbel" panose="020B0503020204020204" pitchFamily="34" charset="0"/>
              </a:rPr>
              <a:t>AM</a:t>
            </a:r>
            <a:endParaRPr lang="en-US" dirty="0">
              <a:latin typeface="Corbel" panose="020B0503020204020204" pitchFamily="34" charset="0"/>
            </a:endParaRPr>
          </a:p>
          <a:p>
            <a:r>
              <a:rPr lang="en-US" b="1" dirty="0">
                <a:latin typeface="Corbel" panose="020B0503020204020204" pitchFamily="34" charset="0"/>
              </a:rPr>
              <a:t> </a:t>
            </a:r>
            <a:endParaRPr lang="en-US" dirty="0">
              <a:latin typeface="Corbel" panose="020B0503020204020204" pitchFamily="34" charset="0"/>
            </a:endParaRPr>
          </a:p>
          <a:p>
            <a:pPr>
              <a:tabLst>
                <a:tab pos="5029200" algn="l"/>
                <a:tab pos="7315200" algn="r"/>
              </a:tabLst>
            </a:pPr>
            <a:r>
              <a:rPr lang="en-US" b="1" dirty="0" smtClean="0">
                <a:latin typeface="Corbel" panose="020B0503020204020204" pitchFamily="34" charset="0"/>
              </a:rPr>
              <a:t>Discussion: Overarching SPC themes and comments on 2035 Comp Plan </a:t>
            </a:r>
            <a:r>
              <a:rPr lang="en-US" b="1" dirty="0">
                <a:latin typeface="Corbel" panose="020B0503020204020204" pitchFamily="34" charset="0"/>
              </a:rPr>
              <a:t>	 	</a:t>
            </a:r>
            <a:r>
              <a:rPr lang="en-US" b="1" dirty="0" smtClean="0">
                <a:latin typeface="Corbel" panose="020B0503020204020204" pitchFamily="34" charset="0"/>
              </a:rPr>
              <a:t>	7:40 </a:t>
            </a:r>
            <a:r>
              <a:rPr lang="en-US" b="1" dirty="0">
                <a:latin typeface="Corbel" panose="020B0503020204020204" pitchFamily="34" charset="0"/>
              </a:rPr>
              <a:t>– </a:t>
            </a:r>
            <a:r>
              <a:rPr lang="en-US" b="1" dirty="0" smtClean="0">
                <a:latin typeface="Corbel" panose="020B0503020204020204" pitchFamily="34" charset="0"/>
              </a:rPr>
              <a:t>8:10 </a:t>
            </a:r>
            <a:r>
              <a:rPr lang="en-US" b="1" dirty="0">
                <a:latin typeface="Corbel" panose="020B0503020204020204" pitchFamily="34" charset="0"/>
              </a:rPr>
              <a:t>AM</a:t>
            </a:r>
            <a:endParaRPr lang="en-US" dirty="0">
              <a:latin typeface="Corbel" panose="020B0503020204020204" pitchFamily="34" charset="0"/>
            </a:endParaRPr>
          </a:p>
          <a:p>
            <a:r>
              <a:rPr lang="en-US" dirty="0">
                <a:latin typeface="Corbel" panose="020B0503020204020204" pitchFamily="34" charset="0"/>
              </a:rPr>
              <a:t> </a:t>
            </a:r>
          </a:p>
          <a:p>
            <a:pPr>
              <a:tabLst>
                <a:tab pos="7315200" algn="r"/>
              </a:tabLst>
            </a:pPr>
            <a:r>
              <a:rPr lang="en-US" b="1" dirty="0">
                <a:latin typeface="Corbel" panose="020B0503020204020204" pitchFamily="34" charset="0"/>
              </a:rPr>
              <a:t>Briefing: </a:t>
            </a:r>
            <a:r>
              <a:rPr lang="en-US" b="1" dirty="0" smtClean="0">
                <a:latin typeface="Corbel" panose="020B0503020204020204" pitchFamily="34" charset="0"/>
              </a:rPr>
              <a:t>Freight Mobility/Port Access Study</a:t>
            </a:r>
            <a:r>
              <a:rPr lang="en-US" b="1" dirty="0">
                <a:latin typeface="Corbel" panose="020B0503020204020204" pitchFamily="34" charset="0"/>
              </a:rPr>
              <a:t>	</a:t>
            </a:r>
            <a:r>
              <a:rPr lang="en-US" b="1" dirty="0" smtClean="0">
                <a:latin typeface="Corbel" panose="020B0503020204020204" pitchFamily="34" charset="0"/>
              </a:rPr>
              <a:t>8:10 </a:t>
            </a:r>
            <a:r>
              <a:rPr lang="en-US" b="1" dirty="0">
                <a:latin typeface="Corbel" panose="020B0503020204020204" pitchFamily="34" charset="0"/>
              </a:rPr>
              <a:t>– 8:55 AM</a:t>
            </a:r>
            <a:endParaRPr lang="en-US" dirty="0">
              <a:latin typeface="Corbel" panose="020B0503020204020204" pitchFamily="34" charset="0"/>
            </a:endParaRPr>
          </a:p>
          <a:p>
            <a:r>
              <a:rPr lang="en-US" dirty="0" smtClean="0">
                <a:latin typeface="Corbel" panose="020B0503020204020204" pitchFamily="34" charset="0"/>
              </a:rPr>
              <a:t>Kevin O’Neill, Gabriela Vega and Tony Mazzella SDOT</a:t>
            </a:r>
            <a:endParaRPr lang="en-US" dirty="0">
              <a:latin typeface="Corbel" panose="020B0503020204020204" pitchFamily="34" charset="0"/>
            </a:endParaRPr>
          </a:p>
          <a:p>
            <a:r>
              <a:rPr lang="en-US" dirty="0">
                <a:latin typeface="Corbel" panose="020B0503020204020204" pitchFamily="34" charset="0"/>
              </a:rPr>
              <a:t> </a:t>
            </a:r>
            <a:endParaRPr lang="en-US" dirty="0" smtClean="0">
              <a:latin typeface="Corbel" panose="020B0503020204020204" pitchFamily="34" charset="0"/>
            </a:endParaRPr>
          </a:p>
          <a:p>
            <a:pPr>
              <a:tabLst>
                <a:tab pos="5029200" algn="l"/>
                <a:tab pos="7315200" algn="r"/>
              </a:tabLst>
            </a:pPr>
            <a:r>
              <a:rPr lang="en-US" b="1" dirty="0" smtClean="0">
                <a:latin typeface="Corbel" panose="020B0503020204020204" pitchFamily="34" charset="0"/>
              </a:rPr>
              <a:t>Public Comment 		8:55 </a:t>
            </a:r>
            <a:r>
              <a:rPr lang="en-US" b="1" dirty="0">
                <a:latin typeface="Corbel" panose="020B0503020204020204" pitchFamily="34" charset="0"/>
              </a:rPr>
              <a:t>– 9:00 AM</a:t>
            </a:r>
            <a:endParaRPr lang="en-US" dirty="0">
              <a:latin typeface="Corbel" panose="020B0503020204020204" pitchFamily="34" charset="0"/>
            </a:endParaRPr>
          </a:p>
          <a:p>
            <a:endParaRPr lang="en-US" b="1" dirty="0" smtClean="0">
              <a:latin typeface="Corbel" panose="020B0503020204020204" pitchFamily="34" charset="0"/>
            </a:endParaRPr>
          </a:p>
          <a:p>
            <a:pPr>
              <a:tabLst>
                <a:tab pos="5029200" algn="l"/>
                <a:tab pos="7315200" algn="r"/>
              </a:tabLst>
            </a:pPr>
            <a:r>
              <a:rPr lang="en-US" b="1" dirty="0" smtClean="0">
                <a:latin typeface="Corbel" panose="020B0503020204020204" pitchFamily="34" charset="0"/>
              </a:rPr>
              <a:t>ADJOURN		9:00 AM</a:t>
            </a:r>
            <a:endParaRPr lang="en-US" dirty="0">
              <a:latin typeface="Corbel" panose="020B0503020204020204" pitchFamily="34" charset="0"/>
            </a:endParaRPr>
          </a:p>
          <a:p>
            <a:r>
              <a:rPr lang="en-US" b="1" dirty="0" smtClean="0">
                <a:latin typeface="Corbel" panose="020B0503020204020204" pitchFamily="34" charset="0"/>
              </a:rPr>
              <a:t>				</a:t>
            </a:r>
            <a:endParaRPr lang="en-US" dirty="0"/>
          </a:p>
        </p:txBody>
      </p:sp>
    </p:spTree>
    <p:extLst>
      <p:ext uri="{BB962C8B-B14F-4D97-AF65-F5344CB8AC3E}">
        <p14:creationId xmlns:p14="http://schemas.microsoft.com/office/powerpoint/2010/main" val="3179377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a:t>
            </a:r>
            <a:r>
              <a:rPr lang="en-US" sz="2800" dirty="0">
                <a:latin typeface="Corbel" panose="020B0503020204020204" pitchFamily="34" charset="0"/>
              </a:rPr>
              <a:t>Better articulate and facilitate diverse forms of multifamily housing as good options for broader households, including </a:t>
            </a:r>
            <a:r>
              <a:rPr lang="en-US" sz="2800" dirty="0" smtClean="0">
                <a:latin typeface="Corbel" panose="020B0503020204020204" pitchFamily="34" charset="0"/>
              </a:rPr>
              <a:t>families</a:t>
            </a: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Growing Seattle, Land Use, Housing</a:t>
            </a:r>
            <a:endParaRPr lang="en-US" sz="2800" dirty="0" smtClean="0"/>
          </a:p>
        </p:txBody>
      </p:sp>
    </p:spTree>
    <p:extLst>
      <p:ext uri="{BB962C8B-B14F-4D97-AF65-F5344CB8AC3E}">
        <p14:creationId xmlns:p14="http://schemas.microsoft.com/office/powerpoint/2010/main" val="3376945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Develop policies to provide meaningful </a:t>
            </a:r>
            <a:r>
              <a:rPr lang="en-US" sz="2800" dirty="0">
                <a:latin typeface="Corbel" panose="020B0503020204020204" pitchFamily="34" charset="0"/>
              </a:rPr>
              <a:t>access </a:t>
            </a:r>
            <a:r>
              <a:rPr lang="en-US" sz="2800" dirty="0" smtClean="0">
                <a:latin typeface="Corbel" panose="020B0503020204020204" pitchFamily="34" charset="0"/>
              </a:rPr>
              <a:t>to and within </a:t>
            </a:r>
            <a:r>
              <a:rPr lang="en-US" sz="2800" dirty="0" smtClean="0">
                <a:latin typeface="Corbel" panose="020B0503020204020204" pitchFamily="34" charset="0"/>
              </a:rPr>
              <a:t>corridors and </a:t>
            </a:r>
            <a:r>
              <a:rPr lang="en-US" sz="2800" dirty="0">
                <a:latin typeface="Corbel" panose="020B0503020204020204" pitchFamily="34" charset="0"/>
              </a:rPr>
              <a:t>habitability </a:t>
            </a:r>
            <a:r>
              <a:rPr lang="en-US" sz="2800" dirty="0" smtClean="0">
                <a:latin typeface="Corbel" panose="020B0503020204020204" pitchFamily="34" charset="0"/>
              </a:rPr>
              <a:t>along corridors</a:t>
            </a:r>
            <a:endParaRPr lang="en-US" sz="2800" dirty="0">
              <a:latin typeface="Corbel" panose="020B0503020204020204" pitchFamily="34" charset="0"/>
            </a:endParaRP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Growing Seattle, Land Use, Transportation, Housing</a:t>
            </a:r>
            <a:endParaRPr lang="en-US" sz="2800" dirty="0" smtClean="0"/>
          </a:p>
        </p:txBody>
      </p:sp>
    </p:spTree>
    <p:extLst>
      <p:ext uri="{BB962C8B-B14F-4D97-AF65-F5344CB8AC3E}">
        <p14:creationId xmlns:p14="http://schemas.microsoft.com/office/powerpoint/2010/main" val="2728644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2800" b="1" dirty="0" smtClean="0">
                <a:latin typeface="Corbel" panose="020B0503020204020204" pitchFamily="34" charset="0"/>
              </a:rPr>
              <a:t>Document Readability</a:t>
            </a:r>
          </a:p>
          <a:p>
            <a:pPr lvl="0">
              <a:buFont typeface="Wingdings" panose="05000000000000000000" pitchFamily="2" charset="2"/>
              <a:buChar char="§"/>
            </a:pPr>
            <a:r>
              <a:rPr lang="en-US" sz="2800" dirty="0" smtClean="0">
                <a:latin typeface="Corbel" panose="020B0503020204020204" pitchFamily="34" charset="0"/>
              </a:rPr>
              <a:t>How </a:t>
            </a:r>
            <a:r>
              <a:rPr lang="en-US" sz="2800" dirty="0">
                <a:latin typeface="Corbel" panose="020B0503020204020204" pitchFamily="34" charset="0"/>
              </a:rPr>
              <a:t>does each element serve the core values?</a:t>
            </a:r>
          </a:p>
          <a:p>
            <a:pPr lvl="0">
              <a:buFont typeface="Wingdings" panose="05000000000000000000" pitchFamily="2" charset="2"/>
              <a:buChar char="§"/>
            </a:pPr>
            <a:r>
              <a:rPr lang="en-US" sz="2800" dirty="0" err="1" smtClean="0">
                <a:latin typeface="Corbel" panose="020B0503020204020204" pitchFamily="34" charset="0"/>
              </a:rPr>
              <a:t>Planscape</a:t>
            </a:r>
            <a:endParaRPr lang="en-US" sz="2800" dirty="0">
              <a:latin typeface="Corbel" panose="020B0503020204020204" pitchFamily="34" charset="0"/>
            </a:endParaRPr>
          </a:p>
          <a:p>
            <a:pPr lvl="0">
              <a:buFont typeface="Wingdings" panose="05000000000000000000" pitchFamily="2" charset="2"/>
              <a:buChar char="§"/>
            </a:pPr>
            <a:r>
              <a:rPr lang="en-US" sz="2800" dirty="0">
                <a:latin typeface="Corbel" panose="020B0503020204020204" pitchFamily="34" charset="0"/>
              </a:rPr>
              <a:t>L</a:t>
            </a:r>
            <a:r>
              <a:rPr lang="en-US" sz="2800" dirty="0" smtClean="0">
                <a:latin typeface="Corbel" panose="020B0503020204020204" pitchFamily="34" charset="0"/>
              </a:rPr>
              <a:t>imit </a:t>
            </a:r>
            <a:r>
              <a:rPr lang="en-US" sz="2800" dirty="0">
                <a:latin typeface="Corbel" panose="020B0503020204020204" pitchFamily="34" charset="0"/>
              </a:rPr>
              <a:t>redundancy and </a:t>
            </a:r>
            <a:r>
              <a:rPr lang="en-US" sz="2800" dirty="0" smtClean="0">
                <a:latin typeface="Corbel" panose="020B0503020204020204" pitchFamily="34" charset="0"/>
              </a:rPr>
              <a:t>use terms consistently throughout Plan</a:t>
            </a:r>
            <a:endParaRPr lang="en-US" sz="2800" dirty="0">
              <a:latin typeface="Corbel" panose="020B0503020204020204" pitchFamily="34" charset="0"/>
            </a:endParaRPr>
          </a:p>
          <a:p>
            <a:pPr lvl="0">
              <a:buFont typeface="Wingdings" panose="05000000000000000000" pitchFamily="2" charset="2"/>
              <a:buChar char="§"/>
            </a:pPr>
            <a:r>
              <a:rPr lang="en-US" sz="2800" dirty="0">
                <a:latin typeface="Corbel" panose="020B0503020204020204" pitchFamily="34" charset="0"/>
              </a:rPr>
              <a:t>Incorporate graphics (tables/charts) and call out boxes </a:t>
            </a:r>
            <a:r>
              <a:rPr lang="en-US" sz="2800" i="1" dirty="0" smtClean="0">
                <a:latin typeface="Corbel" panose="020B0503020204020204" pitchFamily="34" charset="0"/>
              </a:rPr>
              <a:t>expectation </a:t>
            </a:r>
            <a:r>
              <a:rPr lang="en-US" sz="2800" i="1" dirty="0">
                <a:latin typeface="Corbel" panose="020B0503020204020204" pitchFamily="34" charset="0"/>
              </a:rPr>
              <a:t>that these will be included in the public draft.</a:t>
            </a:r>
            <a:endParaRPr lang="en-US" sz="2800" dirty="0">
              <a:latin typeface="Corbel" panose="020B0503020204020204" pitchFamily="34" charset="0"/>
            </a:endParaRPr>
          </a:p>
          <a:p>
            <a:pPr lvl="0">
              <a:buFont typeface="Wingdings" panose="05000000000000000000" pitchFamily="2" charset="2"/>
              <a:buChar char="§"/>
            </a:pPr>
            <a:r>
              <a:rPr lang="en-US" sz="2800" dirty="0">
                <a:latin typeface="Corbel" panose="020B0503020204020204" pitchFamily="34" charset="0"/>
              </a:rPr>
              <a:t>Make </a:t>
            </a:r>
            <a:r>
              <a:rPr lang="en-US" sz="2800" dirty="0" smtClean="0">
                <a:latin typeface="Corbel" panose="020B0503020204020204" pitchFamily="34" charset="0"/>
              </a:rPr>
              <a:t>document </a:t>
            </a:r>
            <a:r>
              <a:rPr lang="en-US" sz="2800" dirty="0">
                <a:latin typeface="Corbel" panose="020B0503020204020204" pitchFamily="34" charset="0"/>
              </a:rPr>
              <a:t>electronically searchable.</a:t>
            </a:r>
          </a:p>
          <a:p>
            <a:pPr lvl="0">
              <a:buFont typeface="Wingdings" panose="05000000000000000000" pitchFamily="2" charset="2"/>
              <a:buChar char="§"/>
            </a:pPr>
            <a:r>
              <a:rPr lang="en-US" sz="2800" dirty="0">
                <a:latin typeface="Corbel" panose="020B0503020204020204" pitchFamily="34" charset="0"/>
              </a:rPr>
              <a:t>Include links to implementing plans and clear language as to how the Comprehensive Plan helps guide this work</a:t>
            </a:r>
            <a:r>
              <a:rPr lang="en-US" sz="2800" dirty="0"/>
              <a:t>.</a:t>
            </a:r>
          </a:p>
          <a:p>
            <a:pPr marL="0" indent="0">
              <a:buNone/>
            </a:pPr>
            <a:endParaRPr lang="en-US" sz="2800" dirty="0" smtClean="0"/>
          </a:p>
        </p:txBody>
      </p:sp>
    </p:spTree>
    <p:extLst>
      <p:ext uri="{BB962C8B-B14F-4D97-AF65-F5344CB8AC3E}">
        <p14:creationId xmlns:p14="http://schemas.microsoft.com/office/powerpoint/2010/main" val="3148213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a:latin typeface="Corbel" panose="020B0503020204020204" pitchFamily="34" charset="0"/>
              </a:rPr>
              <a:t>Additional Resources and Work Items</a:t>
            </a:r>
            <a:r>
              <a:rPr lang="en-US" sz="2800" b="1" dirty="0" smtClean="0">
                <a:latin typeface="Corbel" panose="020B0503020204020204" pitchFamily="34" charset="0"/>
              </a:rPr>
              <a:t>:</a:t>
            </a:r>
          </a:p>
          <a:p>
            <a:pPr lvl="0">
              <a:buFont typeface="Wingdings" panose="05000000000000000000" pitchFamily="2" charset="2"/>
              <a:buChar char="§"/>
            </a:pPr>
            <a:r>
              <a:rPr lang="en-US" sz="2800" dirty="0">
                <a:latin typeface="Corbel" panose="020B0503020204020204" pitchFamily="34" charset="0"/>
              </a:rPr>
              <a:t>Study of C1 and C2 Zones throughout the city. </a:t>
            </a:r>
            <a:endParaRPr lang="en-US" sz="2800" dirty="0" smtClean="0">
              <a:latin typeface="Corbel" panose="020B0503020204020204" pitchFamily="34" charset="0"/>
            </a:endParaRPr>
          </a:p>
          <a:p>
            <a:pPr lvl="0">
              <a:buFont typeface="Wingdings" panose="05000000000000000000" pitchFamily="2" charset="2"/>
              <a:buChar char="§"/>
            </a:pPr>
            <a:r>
              <a:rPr lang="en-US" sz="2800" dirty="0" smtClean="0">
                <a:latin typeface="Corbel" panose="020B0503020204020204" pitchFamily="34" charset="0"/>
              </a:rPr>
              <a:t>Study </a:t>
            </a:r>
            <a:r>
              <a:rPr lang="en-US" sz="2800" dirty="0">
                <a:latin typeface="Corbel" panose="020B0503020204020204" pitchFamily="34" charset="0"/>
              </a:rPr>
              <a:t>on flexibility in Single Family. </a:t>
            </a:r>
            <a:endParaRPr lang="en-US" sz="2800" dirty="0" smtClean="0">
              <a:latin typeface="Corbel" panose="020B0503020204020204" pitchFamily="34" charset="0"/>
            </a:endParaRPr>
          </a:p>
          <a:p>
            <a:pPr lvl="0">
              <a:buFont typeface="Wingdings" panose="05000000000000000000" pitchFamily="2" charset="2"/>
              <a:buChar char="§"/>
            </a:pPr>
            <a:r>
              <a:rPr lang="en-US" sz="2800" dirty="0" smtClean="0">
                <a:latin typeface="Corbel" panose="020B0503020204020204" pitchFamily="34" charset="0"/>
              </a:rPr>
              <a:t>Study </a:t>
            </a:r>
            <a:r>
              <a:rPr lang="en-US" sz="2800" dirty="0">
                <a:latin typeface="Corbel" panose="020B0503020204020204" pitchFamily="34" charset="0"/>
              </a:rPr>
              <a:t>on increasing the amount of </a:t>
            </a:r>
            <a:r>
              <a:rPr lang="en-US" sz="2800" dirty="0" smtClean="0">
                <a:latin typeface="Corbel" panose="020B0503020204020204" pitchFamily="34" charset="0"/>
              </a:rPr>
              <a:t>Multi-family.</a:t>
            </a:r>
          </a:p>
          <a:p>
            <a:pPr lvl="0">
              <a:buFont typeface="Wingdings" panose="05000000000000000000" pitchFamily="2" charset="2"/>
              <a:buChar char="§"/>
            </a:pPr>
            <a:r>
              <a:rPr lang="en-US" sz="2800" dirty="0" smtClean="0">
                <a:latin typeface="Corbel" panose="020B0503020204020204" pitchFamily="34" charset="0"/>
              </a:rPr>
              <a:t>Mitigation described in Equity appendix for </a:t>
            </a:r>
            <a:r>
              <a:rPr lang="en-US" sz="2800" dirty="0">
                <a:latin typeface="Corbel" panose="020B0503020204020204" pitchFamily="34" charset="0"/>
              </a:rPr>
              <a:t>growth strategies may require additional resources.  </a:t>
            </a:r>
          </a:p>
          <a:p>
            <a:pPr lvl="0">
              <a:buFont typeface="Wingdings" panose="05000000000000000000" pitchFamily="2" charset="2"/>
              <a:buChar char="§"/>
            </a:pPr>
            <a:r>
              <a:rPr lang="en-US" sz="2800" dirty="0">
                <a:latin typeface="Corbel" panose="020B0503020204020204" pitchFamily="34" charset="0"/>
              </a:rPr>
              <a:t>A more interactive/graphic/readable document will require adequate resources to produce.</a:t>
            </a:r>
          </a:p>
          <a:p>
            <a:pPr marL="0" indent="0">
              <a:buNone/>
            </a:pPr>
            <a:endParaRPr lang="en-US" sz="2800" dirty="0"/>
          </a:p>
        </p:txBody>
      </p:sp>
    </p:spTree>
    <p:extLst>
      <p:ext uri="{BB962C8B-B14F-4D97-AF65-F5344CB8AC3E}">
        <p14:creationId xmlns:p14="http://schemas.microsoft.com/office/powerpoint/2010/main" val="1413809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rbel" panose="020B0503020204020204" pitchFamily="34" charset="0"/>
              </a:rPr>
              <a:t>Freight Mobility/Port Access study</a:t>
            </a:r>
            <a:endParaRPr lang="en-US" dirty="0">
              <a:latin typeface="Corbel" panose="020B0503020204020204" pitchFamily="34" charset="0"/>
            </a:endParaRP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91931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b="1" dirty="0">
                <a:latin typeface="Corbel" panose="020B0503020204020204" pitchFamily="34" charset="0"/>
              </a:rPr>
              <a:t>An Aspirational Plan</a:t>
            </a:r>
          </a:p>
          <a:p>
            <a:pPr lvl="0">
              <a:buFont typeface="Wingdings" panose="05000000000000000000" pitchFamily="2" charset="2"/>
              <a:buChar char="§"/>
            </a:pPr>
            <a:r>
              <a:rPr lang="en-US" dirty="0">
                <a:latin typeface="Corbel" panose="020B0503020204020204" pitchFamily="34" charset="0"/>
              </a:rPr>
              <a:t>I</a:t>
            </a:r>
            <a:r>
              <a:rPr lang="en-US" dirty="0" smtClean="0">
                <a:latin typeface="Corbel" panose="020B0503020204020204" pitchFamily="34" charset="0"/>
              </a:rPr>
              <a:t>nnovative </a:t>
            </a:r>
            <a:r>
              <a:rPr lang="en-US" dirty="0">
                <a:latin typeface="Corbel" panose="020B0503020204020204" pitchFamily="34" charset="0"/>
              </a:rPr>
              <a:t>and visionary – beyond the bare minimum. </a:t>
            </a:r>
            <a:r>
              <a:rPr lang="en-US" dirty="0" smtClean="0">
                <a:latin typeface="Corbel" panose="020B0503020204020204" pitchFamily="34" charset="0"/>
              </a:rPr>
              <a:t>Set an </a:t>
            </a:r>
            <a:r>
              <a:rPr lang="en-US" dirty="0">
                <a:latin typeface="Corbel" panose="020B0503020204020204" pitchFamily="34" charset="0"/>
              </a:rPr>
              <a:t>aspirational tone for the next 20 years.</a:t>
            </a:r>
          </a:p>
          <a:p>
            <a:pPr marL="0" indent="0">
              <a:buNone/>
            </a:pPr>
            <a:endParaRPr lang="en-US" dirty="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What can we learn from other cities – best practices.</a:t>
            </a:r>
            <a:endParaRPr lang="en-US" dirty="0">
              <a:latin typeface="Corbel" panose="020B0503020204020204" pitchFamily="34" charset="0"/>
            </a:endParaRPr>
          </a:p>
          <a:p>
            <a:endParaRPr lang="en-US" dirty="0"/>
          </a:p>
        </p:txBody>
      </p:sp>
    </p:spTree>
    <p:extLst>
      <p:ext uri="{BB962C8B-B14F-4D97-AF65-F5344CB8AC3E}">
        <p14:creationId xmlns:p14="http://schemas.microsoft.com/office/powerpoint/2010/main" val="3707725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b="1" dirty="0">
                <a:latin typeface="Corbel" panose="020B0503020204020204" pitchFamily="34" charset="0"/>
              </a:rPr>
              <a:t>Growth Strategy – aka Urban Village Strategy</a:t>
            </a:r>
            <a:endParaRPr lang="en-US" dirty="0">
              <a:latin typeface="Corbel" panose="020B0503020204020204" pitchFamily="34" charset="0"/>
            </a:endParaRPr>
          </a:p>
          <a:p>
            <a:pPr lvl="0">
              <a:buFont typeface="Wingdings" panose="05000000000000000000" pitchFamily="2" charset="2"/>
              <a:buChar char="§"/>
            </a:pPr>
            <a:r>
              <a:rPr lang="en-US" dirty="0">
                <a:latin typeface="Corbel" panose="020B0503020204020204" pitchFamily="34" charset="0"/>
              </a:rPr>
              <a:t>S</a:t>
            </a:r>
            <a:r>
              <a:rPr lang="en-US" dirty="0" smtClean="0">
                <a:latin typeface="Corbel" panose="020B0503020204020204" pitchFamily="34" charset="0"/>
              </a:rPr>
              <a:t>upport </a:t>
            </a:r>
            <a:r>
              <a:rPr lang="en-US" dirty="0">
                <a:latin typeface="Corbel" panose="020B0503020204020204" pitchFamily="34" charset="0"/>
              </a:rPr>
              <a:t>growth estimates by Urban </a:t>
            </a:r>
            <a:r>
              <a:rPr lang="en-US" dirty="0" smtClean="0">
                <a:latin typeface="Corbel" panose="020B0503020204020204" pitchFamily="34" charset="0"/>
              </a:rPr>
              <a:t>Center as shown in Phase 1 (being considered in 2014/15 annual amendments)</a:t>
            </a:r>
          </a:p>
          <a:p>
            <a:pPr lvl="0">
              <a:buFont typeface="Wingdings" panose="05000000000000000000" pitchFamily="2" charset="2"/>
              <a:buChar char="§"/>
            </a:pPr>
            <a:r>
              <a:rPr lang="en-US" dirty="0" smtClean="0">
                <a:latin typeface="Corbel" panose="020B0503020204020204" pitchFamily="34" charset="0"/>
              </a:rPr>
              <a:t>Support </a:t>
            </a:r>
            <a:r>
              <a:rPr lang="en-US" dirty="0">
                <a:latin typeface="Corbel" panose="020B0503020204020204" pitchFamily="34" charset="0"/>
              </a:rPr>
              <a:t>Industrial Lands and recognize the regional role these areas play</a:t>
            </a:r>
          </a:p>
          <a:p>
            <a:pPr lvl="0">
              <a:buFont typeface="Wingdings" panose="05000000000000000000" pitchFamily="2" charset="2"/>
              <a:buChar char="§"/>
            </a:pPr>
            <a:r>
              <a:rPr lang="en-US" dirty="0">
                <a:latin typeface="Corbel" panose="020B0503020204020204" pitchFamily="34" charset="0"/>
              </a:rPr>
              <a:t>Recognize the great work of the Equity </a:t>
            </a:r>
            <a:r>
              <a:rPr lang="en-US" dirty="0" smtClean="0">
                <a:latin typeface="Corbel" panose="020B0503020204020204" pitchFamily="34" charset="0"/>
              </a:rPr>
              <a:t>Appendix</a:t>
            </a:r>
            <a:endParaRPr lang="en-US" dirty="0"/>
          </a:p>
        </p:txBody>
      </p:sp>
    </p:spTree>
    <p:extLst>
      <p:ext uri="{BB962C8B-B14F-4D97-AF65-F5344CB8AC3E}">
        <p14:creationId xmlns:p14="http://schemas.microsoft.com/office/powerpoint/2010/main" val="778817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Modify </a:t>
            </a:r>
            <a:r>
              <a:rPr lang="en-US" sz="2800" dirty="0">
                <a:latin typeface="Corbel" panose="020B0503020204020204" pitchFamily="34" charset="0"/>
              </a:rPr>
              <a:t>Land Use categories</a:t>
            </a: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Land Use</a:t>
            </a:r>
          </a:p>
          <a:p>
            <a:pPr marL="0" indent="0">
              <a:buNone/>
            </a:pPr>
            <a:endParaRPr lang="en-US" sz="2800" dirty="0">
              <a:latin typeface="Corbel" panose="020B0503020204020204" pitchFamily="34" charset="0"/>
            </a:endParaRPr>
          </a:p>
          <a:p>
            <a:pPr marL="0" indent="0">
              <a:buNone/>
            </a:pPr>
            <a:r>
              <a:rPr lang="en-US" sz="2800" dirty="0" smtClean="0">
                <a:latin typeface="Corbel" panose="020B0503020204020204" pitchFamily="34" charset="0"/>
              </a:rPr>
              <a:t>Rename single family land use category to allow for some flexibility in those areas </a:t>
            </a:r>
            <a:endParaRPr lang="en-US" sz="2800" dirty="0">
              <a:latin typeface="Corbel" panose="020B0503020204020204" pitchFamily="34" charset="0"/>
            </a:endParaRPr>
          </a:p>
        </p:txBody>
      </p:sp>
    </p:spTree>
    <p:extLst>
      <p:ext uri="{BB962C8B-B14F-4D97-AF65-F5344CB8AC3E}">
        <p14:creationId xmlns:p14="http://schemas.microsoft.com/office/powerpoint/2010/main" val="2343877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a:t>
            </a:r>
            <a:r>
              <a:rPr lang="en-US" sz="2800" dirty="0">
                <a:latin typeface="Corbel" panose="020B0503020204020204" pitchFamily="34" charset="0"/>
              </a:rPr>
              <a:t>Single Family areas need to allow for more flexibility in development. </a:t>
            </a: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Growing Seattle, Land Use, Transportation, </a:t>
            </a:r>
            <a:r>
              <a:rPr lang="en-US" sz="2800" dirty="0" smtClean="0">
                <a:latin typeface="Corbel" panose="020B0503020204020204" pitchFamily="34" charset="0"/>
              </a:rPr>
              <a:t>Housing</a:t>
            </a:r>
          </a:p>
          <a:p>
            <a:pPr marL="0" indent="0">
              <a:buNone/>
            </a:pPr>
            <a:endParaRPr lang="en-US" sz="2800" dirty="0">
              <a:latin typeface="Corbel" panose="020B0503020204020204" pitchFamily="34" charset="0"/>
            </a:endParaRPr>
          </a:p>
          <a:p>
            <a:pPr marL="0" indent="0">
              <a:buNone/>
            </a:pPr>
            <a:r>
              <a:rPr lang="en-US" sz="2800" dirty="0" smtClean="0">
                <a:latin typeface="Corbel" panose="020B0503020204020204" pitchFamily="34" charset="0"/>
              </a:rPr>
              <a:t>SPC historically </a:t>
            </a:r>
            <a:r>
              <a:rPr lang="en-US" sz="2800" dirty="0">
                <a:latin typeface="Corbel" panose="020B0503020204020204" pitchFamily="34" charset="0"/>
              </a:rPr>
              <a:t>supportive of increased development within walking distance of frequent and reliable transit</a:t>
            </a:r>
            <a:r>
              <a:rPr lang="en-US" sz="2800" dirty="0" smtClean="0">
                <a:latin typeface="Corbel" panose="020B0503020204020204" pitchFamily="34" charset="0"/>
              </a:rPr>
              <a:t> </a:t>
            </a:r>
            <a:endParaRPr lang="en-US" sz="2800" dirty="0" smtClean="0">
              <a:latin typeface="Corbel" panose="020B0503020204020204" pitchFamily="34" charset="0"/>
            </a:endParaRPr>
          </a:p>
        </p:txBody>
      </p:sp>
    </p:spTree>
    <p:extLst>
      <p:ext uri="{BB962C8B-B14F-4D97-AF65-F5344CB8AC3E}">
        <p14:creationId xmlns:p14="http://schemas.microsoft.com/office/powerpoint/2010/main" val="4255261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a:t>
            </a:r>
            <a:r>
              <a:rPr lang="en-US" sz="2800" dirty="0">
                <a:latin typeface="Corbel" panose="020B0503020204020204" pitchFamily="34" charset="0"/>
              </a:rPr>
              <a:t>Clarify the role of Urban Villages/Urban Centers on the Future Land Use Map</a:t>
            </a: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Growing Seattle and Land Use</a:t>
            </a:r>
          </a:p>
          <a:p>
            <a:pPr marL="0" indent="0">
              <a:buNone/>
            </a:pPr>
            <a:endParaRPr lang="en-US" sz="2800" dirty="0">
              <a:latin typeface="Corbel" panose="020B0503020204020204" pitchFamily="34" charset="0"/>
            </a:endParaRPr>
          </a:p>
          <a:p>
            <a:pPr marL="0" indent="0">
              <a:buNone/>
            </a:pPr>
            <a:r>
              <a:rPr lang="en-US" sz="2800" dirty="0">
                <a:latin typeface="Corbel" panose="020B0503020204020204" pitchFamily="34" charset="0"/>
              </a:rPr>
              <a:t>City adopted growth strategy states that Urban Villages/Centers are “Areas of Change</a:t>
            </a:r>
            <a:r>
              <a:rPr lang="en-US" sz="2800" dirty="0" smtClean="0">
                <a:latin typeface="Corbel" panose="020B0503020204020204" pitchFamily="34" charset="0"/>
              </a:rPr>
              <a:t>”.</a:t>
            </a:r>
            <a:endParaRPr lang="en-US" sz="2800" dirty="0">
              <a:latin typeface="Corbel" panose="020B0503020204020204" pitchFamily="34" charset="0"/>
            </a:endParaRPr>
          </a:p>
        </p:txBody>
      </p:sp>
    </p:spTree>
    <p:extLst>
      <p:ext uri="{BB962C8B-B14F-4D97-AF65-F5344CB8AC3E}">
        <p14:creationId xmlns:p14="http://schemas.microsoft.com/office/powerpoint/2010/main" val="2649364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a:t>
            </a:r>
            <a:r>
              <a:rPr lang="en-US" sz="2800" dirty="0">
                <a:latin typeface="Corbel" panose="020B0503020204020204" pitchFamily="34" charset="0"/>
              </a:rPr>
              <a:t>Recognize that not all Urban Villages are created equal and mitigate where necessary.</a:t>
            </a: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Growing Seattle and Land Use</a:t>
            </a:r>
          </a:p>
        </p:txBody>
      </p:sp>
    </p:spTree>
    <p:extLst>
      <p:ext uri="{BB962C8B-B14F-4D97-AF65-F5344CB8AC3E}">
        <p14:creationId xmlns:p14="http://schemas.microsoft.com/office/powerpoint/2010/main" val="2037253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Revisit and redraw as necessary Urban Center and Village boundaries based on data</a:t>
            </a: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Growing Seattle and Land </a:t>
            </a:r>
            <a:r>
              <a:rPr lang="en-US" sz="2800" dirty="0" smtClean="0">
                <a:latin typeface="Corbel" panose="020B0503020204020204" pitchFamily="34" charset="0"/>
              </a:rPr>
              <a:t>Use</a:t>
            </a:r>
          </a:p>
          <a:p>
            <a:pPr marL="0" indent="0">
              <a:buNone/>
            </a:pPr>
            <a:endParaRPr lang="en-US" sz="2800" dirty="0" smtClean="0"/>
          </a:p>
          <a:p>
            <a:pPr marL="0" indent="0">
              <a:buNone/>
            </a:pPr>
            <a:r>
              <a:rPr lang="en-US" sz="2800" dirty="0" smtClean="0">
                <a:latin typeface="Corbel" panose="020B0503020204020204" pitchFamily="34" charset="0"/>
              </a:rPr>
              <a:t>Boundaries drawn </a:t>
            </a:r>
            <a:r>
              <a:rPr lang="en-US" sz="2800" dirty="0">
                <a:latin typeface="Corbel" panose="020B0503020204020204" pitchFamily="34" charset="0"/>
              </a:rPr>
              <a:t>in 1994 </a:t>
            </a:r>
            <a:r>
              <a:rPr lang="en-US" sz="2800" dirty="0" smtClean="0">
                <a:latin typeface="Corbel" panose="020B0503020204020204" pitchFamily="34" charset="0"/>
              </a:rPr>
              <a:t> - remained </a:t>
            </a:r>
            <a:r>
              <a:rPr lang="en-US" sz="2800" dirty="0">
                <a:latin typeface="Corbel" panose="020B0503020204020204" pitchFamily="34" charset="0"/>
              </a:rPr>
              <a:t>largely unchanged with annual amendment cycles changing divided parcels or inconsistencies</a:t>
            </a:r>
          </a:p>
          <a:p>
            <a:pPr marL="0" indent="0">
              <a:buNone/>
            </a:pPr>
            <a:endParaRPr lang="en-US" sz="2800" dirty="0" smtClean="0">
              <a:latin typeface="Corbel" panose="020B0503020204020204" pitchFamily="34" charset="0"/>
            </a:endParaRPr>
          </a:p>
          <a:p>
            <a:pPr marL="0" indent="0">
              <a:buNone/>
            </a:pPr>
            <a:endParaRPr lang="en-US" sz="2800" dirty="0">
              <a:latin typeface="Corbel" panose="020B0503020204020204" pitchFamily="34" charset="0"/>
            </a:endParaRPr>
          </a:p>
        </p:txBody>
      </p:sp>
    </p:spTree>
    <p:extLst>
      <p:ext uri="{BB962C8B-B14F-4D97-AF65-F5344CB8AC3E}">
        <p14:creationId xmlns:p14="http://schemas.microsoft.com/office/powerpoint/2010/main" val="2282755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orbel" panose="020B0503020204020204" pitchFamily="34" charset="0"/>
              </a:rPr>
              <a:t>Overarching themes and Comments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sz="2800" b="1" dirty="0" smtClean="0">
                <a:latin typeface="Corbel" panose="020B0503020204020204" pitchFamily="34" charset="0"/>
              </a:rPr>
              <a:t>Recommendation</a:t>
            </a:r>
            <a:r>
              <a:rPr lang="en-US" sz="2800" dirty="0" smtClean="0">
                <a:latin typeface="Corbel" panose="020B0503020204020204" pitchFamily="34" charset="0"/>
              </a:rPr>
              <a:t>: </a:t>
            </a:r>
            <a:r>
              <a:rPr lang="en-US" sz="2800" dirty="0">
                <a:latin typeface="Corbel" panose="020B0503020204020204" pitchFamily="34" charset="0"/>
              </a:rPr>
              <a:t>Urban Centers and Urban Villages should not be the singular, overarching priority filter for public investments</a:t>
            </a:r>
          </a:p>
          <a:p>
            <a:pPr marL="0" indent="0">
              <a:buNone/>
            </a:pPr>
            <a:r>
              <a:rPr lang="en-US" sz="2800" b="1" dirty="0" smtClean="0">
                <a:latin typeface="Corbel" panose="020B0503020204020204" pitchFamily="34" charset="0"/>
              </a:rPr>
              <a:t>Element</a:t>
            </a:r>
            <a:r>
              <a:rPr lang="en-US" sz="2800" dirty="0" smtClean="0">
                <a:latin typeface="Corbel" panose="020B0503020204020204" pitchFamily="34" charset="0"/>
              </a:rPr>
              <a:t>: Growing Seattle, Land Use, Transportation, Housing , Capital Facilities</a:t>
            </a:r>
          </a:p>
          <a:p>
            <a:pPr marL="0" indent="0">
              <a:buNone/>
            </a:pPr>
            <a:endParaRPr lang="en-US" sz="2800" dirty="0" smtClean="0"/>
          </a:p>
        </p:txBody>
      </p:sp>
    </p:spTree>
    <p:extLst>
      <p:ext uri="{BB962C8B-B14F-4D97-AF65-F5344CB8AC3E}">
        <p14:creationId xmlns:p14="http://schemas.microsoft.com/office/powerpoint/2010/main" val="1056897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886</TotalTime>
  <Words>887</Words>
  <Application>Microsoft Office PowerPoint</Application>
  <PresentationFormat>On-screen Show (4:3)</PresentationFormat>
  <Paragraphs>130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Overarching themes and Comments</vt:lpstr>
      <vt:lpstr>Overarching themes and Comments</vt:lpstr>
      <vt:lpstr>Overarching themes and Comments</vt:lpstr>
      <vt:lpstr>Overarching themes and Comments</vt:lpstr>
      <vt:lpstr>Overarching themes and Comments</vt:lpstr>
      <vt:lpstr>Overarching themes and Comments</vt:lpstr>
      <vt:lpstr>Overarching themes and Comments</vt:lpstr>
      <vt:lpstr>Overarching themes and Comments</vt:lpstr>
      <vt:lpstr>Overarching themes and Comments</vt:lpstr>
      <vt:lpstr>Overarching themes and Comments</vt:lpstr>
      <vt:lpstr>Overarching themes and Comments</vt:lpstr>
      <vt:lpstr>Overarching themes and Comments</vt:lpstr>
      <vt:lpstr>Freight Mobility/Port Access study</vt:lpstr>
    </vt:vector>
  </TitlesOfParts>
  <Company>City of Seattle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 Jesseca</dc:creator>
  <cp:lastModifiedBy>Murdock, Vanessa</cp:lastModifiedBy>
  <cp:revision>49</cp:revision>
  <dcterms:created xsi:type="dcterms:W3CDTF">2014-07-08T18:43:43Z</dcterms:created>
  <dcterms:modified xsi:type="dcterms:W3CDTF">2015-03-25T19:46:05Z</dcterms:modified>
</cp:coreProperties>
</file>