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4" r:id="rId3"/>
    <p:sldId id="258" r:id="rId4"/>
    <p:sldId id="259" r:id="rId5"/>
    <p:sldId id="265" r:id="rId6"/>
    <p:sldId id="266" r:id="rId7"/>
    <p:sldId id="260" r:id="rId8"/>
    <p:sldId id="267" r:id="rId9"/>
    <p:sldId id="268" r:id="rId10"/>
    <p:sldId id="261" r:id="rId11"/>
    <p:sldId id="270" r:id="rId12"/>
    <p:sldId id="271" r:id="rId13"/>
    <p:sldId id="262" r:id="rId14"/>
    <p:sldId id="269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99" autoAdjust="0"/>
    <p:restoredTop sz="94606" autoAdjust="0"/>
  </p:normalViewPr>
  <p:slideViewPr>
    <p:cSldViewPr>
      <p:cViewPr varScale="1">
        <p:scale>
          <a:sx n="114" d="100"/>
          <a:sy n="114" d="100"/>
        </p:scale>
        <p:origin x="-15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44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dirty="0" smtClean="0"/>
              <a:t>Families &amp; Education Levy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dirty="0" smtClean="0"/>
              <a:t>8/1/2012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dirty="0" smtClean="0"/>
              <a:t>Tracking to Results – Local CBO Examples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r>
              <a:rPr lang="en-US" dirty="0" smtClean="0"/>
              <a:t>Page </a:t>
            </a:r>
            <a:fld id="{543C96AA-3412-45D9-BD2E-79D8A74FC0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C4E4817-28B6-4562-8DBE-25C4F378FC94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106F93C-6546-4702-941F-BBFF96B8D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F93C-6546-4702-941F-BBFF96B8DA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05737F-1E81-490A-ADA6-C0C150898A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strips dir="rd"/>
  </p:transition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1910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SID </a:t>
            </a:r>
            <a:r>
              <a:rPr lang="en-US" dirty="0" smtClean="0"/>
              <a:t>SIDOROWICZ</a:t>
            </a:r>
          </a:p>
          <a:p>
            <a:r>
              <a:rPr lang="en-US" dirty="0" smtClean="0"/>
              <a:t>Office for Education</a:t>
            </a:r>
            <a:endParaRPr lang="en-US" dirty="0" smtClean="0"/>
          </a:p>
          <a:p>
            <a:r>
              <a:rPr lang="en-US" dirty="0" smtClean="0"/>
              <a:t>August 1, </a:t>
            </a:r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Tracking to Results</a:t>
            </a:r>
            <a:br>
              <a:rPr lang="en-US" sz="5400" dirty="0" smtClean="0"/>
            </a:br>
            <a:r>
              <a:rPr lang="en-US" sz="5400" dirty="0" smtClean="0"/>
              <a:t>Local CBO Examples</a:t>
            </a: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 anchor="ctr">
            <a:normAutofit fontScale="90000"/>
          </a:bodyPr>
          <a:lstStyle/>
          <a:p>
            <a:r>
              <a:rPr lang="en-US" sz="3600" dirty="0" smtClean="0"/>
              <a:t>Data Framework </a:t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SPS student level data three times per year.</a:t>
            </a:r>
          </a:p>
          <a:p>
            <a:endParaRPr lang="en-US" dirty="0" smtClean="0"/>
          </a:p>
          <a:p>
            <a:r>
              <a:rPr lang="en-US" dirty="0" smtClean="0"/>
              <a:t>Program data more often: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Programs collect additional data that they track as often as weekly.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Data reported to OFE no more frequently than monthly.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Obligations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Results and indicators are spelled out in contracts for Levy investments.</a:t>
            </a:r>
          </a:p>
          <a:p>
            <a:endParaRPr lang="en-US" dirty="0" smtClean="0"/>
          </a:p>
          <a:p>
            <a:r>
              <a:rPr lang="en-US" dirty="0" smtClean="0"/>
              <a:t>Funding is partially dependent on results.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OFE Reports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Mid-Year Report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semester results</a:t>
            </a:r>
          </a:p>
          <a:p>
            <a:pPr lvl="1"/>
            <a:r>
              <a:rPr lang="en-US" dirty="0" smtClean="0"/>
              <a:t>Course corrections</a:t>
            </a:r>
          </a:p>
          <a:p>
            <a:pPr lvl="1"/>
            <a:r>
              <a:rPr lang="en-US" dirty="0" smtClean="0"/>
              <a:t>Setting targets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Annual Report</a:t>
            </a:r>
          </a:p>
          <a:p>
            <a:pPr lvl="1"/>
            <a:r>
              <a:rPr lang="en-US" dirty="0" smtClean="0"/>
              <a:t>Prior school year results</a:t>
            </a: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Course Corrections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Programs track their progress toward success and make course corrections throughout the year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OFE recommends course corrections, usually at </a:t>
            </a:r>
            <a:br>
              <a:rPr lang="en-US" dirty="0" smtClean="0"/>
            </a:br>
            <a:r>
              <a:rPr lang="en-US" dirty="0" smtClean="0"/>
              <a:t>mid-year for the next school year</a:t>
            </a:r>
          </a:p>
          <a:p>
            <a:endParaRPr lang="en-US" dirty="0" smtClean="0"/>
          </a:p>
          <a:p>
            <a:r>
              <a:rPr lang="en-US" dirty="0" smtClean="0"/>
              <a:t>Programs often make special data requests to explore possible course corrections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Outcome Framework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Achieving Results for Students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Outcome Framework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Achieving Results for Students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Results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Three Levy Outcomes:</a:t>
            </a:r>
          </a:p>
          <a:p>
            <a:pPr lvl="0"/>
            <a:endParaRPr lang="en-US" b="1" dirty="0" smtClean="0"/>
          </a:p>
          <a:p>
            <a:pPr lvl="1"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b="1" dirty="0" smtClean="0"/>
              <a:t>Ready for </a:t>
            </a:r>
            <a:r>
              <a:rPr lang="en-US" sz="3200" b="1" dirty="0" smtClean="0"/>
              <a:t>School</a:t>
            </a:r>
            <a:endParaRPr lang="en-US" sz="3200" b="1" dirty="0" smtClean="0"/>
          </a:p>
          <a:p>
            <a:pPr lvl="1">
              <a:spcAft>
                <a:spcPts val="60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b="1" dirty="0" smtClean="0"/>
              <a:t>Successful in </a:t>
            </a:r>
            <a:r>
              <a:rPr lang="en-US" sz="3200" b="1" dirty="0" smtClean="0"/>
              <a:t>School</a:t>
            </a:r>
            <a:endParaRPr lang="en-US" sz="3200" b="1" dirty="0" smtClean="0"/>
          </a:p>
          <a:p>
            <a:pPr lvl="1"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b="1" dirty="0" smtClean="0"/>
              <a:t>Graduate Ready for College or Career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Levy Results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en-US" b="1" dirty="0" smtClean="0"/>
          </a:p>
          <a:p>
            <a:pPr lvl="0"/>
            <a:endParaRPr lang="en-US" b="1" dirty="0" smtClean="0"/>
          </a:p>
          <a:p>
            <a:pPr lvl="0" indent="0">
              <a:buNone/>
            </a:pPr>
            <a:r>
              <a:rPr lang="en-US" b="1" dirty="0" smtClean="0"/>
              <a:t>Ready for School </a:t>
            </a:r>
            <a:r>
              <a:rPr lang="en-US" dirty="0" smtClean="0"/>
              <a:t>is measured by the Washington Kindergarten Inventory of Developmental Skills (WaKIDS)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Levy Results Defined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Successful </a:t>
            </a:r>
            <a:r>
              <a:rPr lang="en-US" b="1" dirty="0" smtClean="0"/>
              <a:t>in School </a:t>
            </a:r>
            <a:r>
              <a:rPr lang="en-US" dirty="0" smtClean="0"/>
              <a:t>is measured </a:t>
            </a:r>
            <a:r>
              <a:rPr lang="en-US" dirty="0" smtClean="0"/>
              <a:t>by: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700" dirty="0" smtClean="0">
                <a:solidFill>
                  <a:schemeClr val="tx1"/>
                </a:solidFill>
              </a:rPr>
              <a:t>The </a:t>
            </a:r>
            <a:r>
              <a:rPr lang="en-US" sz="2700" dirty="0" smtClean="0">
                <a:solidFill>
                  <a:schemeClr val="tx1"/>
                </a:solidFill>
              </a:rPr>
              <a:t>Measurements of Student Progress;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700" dirty="0" smtClean="0">
                <a:solidFill>
                  <a:schemeClr val="tx1"/>
                </a:solidFill>
              </a:rPr>
              <a:t>The </a:t>
            </a:r>
            <a:r>
              <a:rPr lang="en-US" sz="2700" dirty="0" smtClean="0">
                <a:solidFill>
                  <a:schemeClr val="tx1"/>
                </a:solidFill>
              </a:rPr>
              <a:t>Washington English Language Proficiency Assessment;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700" dirty="0" smtClean="0">
                <a:solidFill>
                  <a:schemeClr val="tx1"/>
                </a:solidFill>
              </a:rPr>
              <a:t>The </a:t>
            </a:r>
            <a:r>
              <a:rPr lang="en-US" sz="2700" dirty="0" smtClean="0">
                <a:solidFill>
                  <a:schemeClr val="tx1"/>
                </a:solidFill>
              </a:rPr>
              <a:t>High School Proficiency Exam;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700" dirty="0" smtClean="0">
                <a:solidFill>
                  <a:schemeClr val="tx1"/>
                </a:solidFill>
              </a:rPr>
              <a:t>On-time </a:t>
            </a:r>
            <a:r>
              <a:rPr lang="en-US" sz="2700" dirty="0" smtClean="0">
                <a:solidFill>
                  <a:schemeClr val="tx1"/>
                </a:solidFill>
              </a:rPr>
              <a:t>promotion to 10th grade; and, 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700" dirty="0" smtClean="0">
                <a:solidFill>
                  <a:schemeClr val="tx1"/>
                </a:solidFill>
              </a:rPr>
              <a:t>End-of-Course </a:t>
            </a:r>
            <a:r>
              <a:rPr lang="en-US" sz="2700" dirty="0" smtClean="0">
                <a:solidFill>
                  <a:schemeClr val="tx1"/>
                </a:solidFill>
              </a:rPr>
              <a:t>Math Exams. 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Levy Results Defined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527048"/>
            <a:ext cx="8763000" cy="472135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3300" b="1" dirty="0" smtClean="0"/>
              <a:t>Graduating Ready for College and Career </a:t>
            </a:r>
            <a:r>
              <a:rPr lang="en-US" sz="3300" dirty="0" smtClean="0"/>
              <a:t>is</a:t>
            </a:r>
            <a:r>
              <a:rPr lang="en-US" sz="3300" b="1" dirty="0" smtClean="0"/>
              <a:t> </a:t>
            </a:r>
            <a:r>
              <a:rPr lang="en-US" sz="3300" dirty="0" smtClean="0"/>
              <a:t> measured by: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On-time </a:t>
            </a:r>
            <a:r>
              <a:rPr lang="en-US" sz="3200" dirty="0" smtClean="0">
                <a:solidFill>
                  <a:schemeClr val="tx1"/>
                </a:solidFill>
              </a:rPr>
              <a:t>graduation; 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Graduating </a:t>
            </a:r>
            <a:r>
              <a:rPr lang="en-US" sz="3200" dirty="0" smtClean="0">
                <a:solidFill>
                  <a:schemeClr val="tx1"/>
                </a:solidFill>
              </a:rPr>
              <a:t>meeting the state’s requirements for entry into a Washington state four-year college;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Completion </a:t>
            </a:r>
            <a:r>
              <a:rPr lang="en-US" sz="3200" dirty="0" smtClean="0">
                <a:solidFill>
                  <a:schemeClr val="tx1"/>
                </a:solidFill>
              </a:rPr>
              <a:t>of a career and technical education course of study;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Graduates </a:t>
            </a:r>
            <a:r>
              <a:rPr lang="en-US" sz="3200" dirty="0" smtClean="0">
                <a:solidFill>
                  <a:schemeClr val="tx1"/>
                </a:solidFill>
              </a:rPr>
              <a:t>enrolling in post-secondary education;</a:t>
            </a:r>
          </a:p>
          <a:p>
            <a:pPr lvl="1">
              <a:lnSpc>
                <a:spcPct val="110000"/>
              </a:lnSpc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Graduates </a:t>
            </a:r>
            <a:r>
              <a:rPr lang="en-US" sz="3200" dirty="0" smtClean="0">
                <a:solidFill>
                  <a:schemeClr val="tx1"/>
                </a:solidFill>
              </a:rPr>
              <a:t>not enrolling in remedial education courses; and, </a:t>
            </a:r>
          </a:p>
          <a:p>
            <a:pPr lvl="1"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Graduates </a:t>
            </a:r>
            <a:r>
              <a:rPr lang="en-US" sz="3200" dirty="0" smtClean="0">
                <a:solidFill>
                  <a:schemeClr val="tx1"/>
                </a:solidFill>
              </a:rPr>
              <a:t>continuously enrolled in college for one year.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Tracking to Results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Programs adopt key indicators that are expected to be predictive of results.</a:t>
            </a:r>
          </a:p>
          <a:p>
            <a:endParaRPr lang="en-US" dirty="0" smtClean="0"/>
          </a:p>
          <a:p>
            <a:r>
              <a:rPr lang="en-US" dirty="0" smtClean="0"/>
              <a:t>Key indicators are tracked routinely.</a:t>
            </a:r>
          </a:p>
          <a:p>
            <a:endParaRPr lang="en-US" dirty="0" smtClean="0"/>
          </a:p>
          <a:p>
            <a:r>
              <a:rPr lang="en-US" dirty="0" smtClean="0"/>
              <a:t>Results and indicators inform decisions about ongoing and annual course corrections.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Levy Indicators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4800" dirty="0" smtClean="0">
                <a:latin typeface="Georgia" pitchFamily="18" charset="0"/>
              </a:rPr>
              <a:t>English </a:t>
            </a:r>
            <a:r>
              <a:rPr lang="en-US" sz="4800" dirty="0" smtClean="0">
                <a:latin typeface="Georgia" pitchFamily="18" charset="0"/>
              </a:rPr>
              <a:t>Language Learners  in all grades making State English proficiency test gains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Elementary </a:t>
            </a:r>
            <a:r>
              <a:rPr lang="en-US" sz="4800" dirty="0" smtClean="0">
                <a:latin typeface="Georgia" pitchFamily="18" charset="0"/>
              </a:rPr>
              <a:t>students in all grades making annual typical growth on reading MAP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Elementary </a:t>
            </a:r>
            <a:r>
              <a:rPr lang="en-US" sz="4800" dirty="0" smtClean="0">
                <a:latin typeface="Georgia" pitchFamily="18" charset="0"/>
              </a:rPr>
              <a:t>students in all grades making annual typical growth on math MAP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Elementary </a:t>
            </a:r>
            <a:r>
              <a:rPr lang="en-US" sz="4800" dirty="0" smtClean="0">
                <a:latin typeface="Georgia" pitchFamily="18" charset="0"/>
              </a:rPr>
              <a:t>students with fewer than 5 absences per </a:t>
            </a:r>
            <a:r>
              <a:rPr lang="en-US" sz="4800" dirty="0" smtClean="0">
                <a:latin typeface="Georgia" pitchFamily="18" charset="0"/>
              </a:rPr>
              <a:t>semester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Middle </a:t>
            </a:r>
            <a:r>
              <a:rPr lang="en-US" sz="4800" dirty="0" smtClean="0">
                <a:latin typeface="Georgia" pitchFamily="18" charset="0"/>
              </a:rPr>
              <a:t>school students in all grades making annual typical growth on reading MAP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Middle </a:t>
            </a:r>
            <a:r>
              <a:rPr lang="en-US" sz="4800" dirty="0" smtClean="0">
                <a:latin typeface="Georgia" pitchFamily="18" charset="0"/>
              </a:rPr>
              <a:t>school students in all grades making annual typical growth on math MAP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4800" dirty="0" smtClean="0">
                <a:latin typeface="Georgia" pitchFamily="18" charset="0"/>
              </a:rPr>
              <a:t>Middle </a:t>
            </a:r>
            <a:r>
              <a:rPr lang="en-US" sz="4800" dirty="0" smtClean="0">
                <a:latin typeface="Georgia" pitchFamily="18" charset="0"/>
              </a:rPr>
              <a:t>School students passing all courses </a:t>
            </a:r>
          </a:p>
          <a:p>
            <a:pPr>
              <a:buNone/>
            </a:pPr>
            <a:endParaRPr lang="en-US" sz="3800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Indicators (cont.)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8/1/2012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737F-1E81-490A-ADA6-C0C150898AF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Middle </a:t>
            </a:r>
            <a:r>
              <a:rPr lang="en-US" sz="2600" dirty="0" smtClean="0"/>
              <a:t>School students with fewer than 5 absences per semester </a:t>
            </a:r>
          </a:p>
          <a:p>
            <a:pPr>
              <a:spcBef>
                <a:spcPts val="800"/>
              </a:spcBef>
            </a:pPr>
            <a:r>
              <a:rPr lang="en-US" sz="2600" dirty="0" smtClean="0"/>
              <a:t>7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and 8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grade students enrolled in the College Bound Scholarship Program</a:t>
            </a:r>
          </a:p>
          <a:p>
            <a:pPr>
              <a:spcBef>
                <a:spcPts val="800"/>
              </a:spcBef>
            </a:pPr>
            <a:r>
              <a:rPr lang="en-US" sz="2600" dirty="0" smtClean="0"/>
              <a:t>9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</a:t>
            </a:r>
            <a:r>
              <a:rPr lang="en-US" sz="2600" dirty="0" smtClean="0"/>
              <a:t>grade students making annual typical growth on reading MAP</a:t>
            </a:r>
          </a:p>
          <a:p>
            <a:pPr>
              <a:spcBef>
                <a:spcPts val="800"/>
              </a:spcBef>
            </a:pPr>
            <a:r>
              <a:rPr lang="en-US" sz="2600" dirty="0" smtClean="0"/>
              <a:t>9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</a:t>
            </a:r>
            <a:r>
              <a:rPr lang="en-US" sz="2600" dirty="0" smtClean="0"/>
              <a:t>grade students making annual typical growth on math MAP</a:t>
            </a:r>
          </a:p>
          <a:p>
            <a:pPr>
              <a:spcBef>
                <a:spcPts val="800"/>
              </a:spcBef>
            </a:pPr>
            <a:r>
              <a:rPr lang="en-US" sz="2600" dirty="0" smtClean="0"/>
              <a:t>High </a:t>
            </a:r>
            <a:r>
              <a:rPr lang="en-US" sz="2600" dirty="0" smtClean="0"/>
              <a:t>School students passing all courses </a:t>
            </a:r>
          </a:p>
          <a:p>
            <a:pPr>
              <a:spcBef>
                <a:spcPts val="800"/>
              </a:spcBef>
            </a:pPr>
            <a:r>
              <a:rPr lang="en-US" sz="2600" dirty="0" smtClean="0"/>
              <a:t>High </a:t>
            </a:r>
            <a:r>
              <a:rPr lang="en-US" sz="2600" dirty="0" smtClean="0"/>
              <a:t>School students with fewer than 5 absences per semester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414</TotalTime>
  <Words>472</Words>
  <Application>Microsoft Office PowerPoint</Application>
  <PresentationFormat>On-screen Show (4:3)</PresentationFormat>
  <Paragraphs>124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Tracking to Results Local CBO Examples</vt:lpstr>
      <vt:lpstr>Outcome Framework</vt:lpstr>
      <vt:lpstr>Results</vt:lpstr>
      <vt:lpstr>2011 Levy Results Defined</vt:lpstr>
      <vt:lpstr>2011 Levy Results Defined</vt:lpstr>
      <vt:lpstr>2011 Levy Results Defined</vt:lpstr>
      <vt:lpstr>Tracking to Results</vt:lpstr>
      <vt:lpstr>Levy Indicators</vt:lpstr>
      <vt:lpstr>Indicators (cont.)</vt:lpstr>
      <vt:lpstr>Data Framework  </vt:lpstr>
      <vt:lpstr>Contractual Obligations</vt:lpstr>
      <vt:lpstr>OFE Reports</vt:lpstr>
      <vt:lpstr>Course Corrections</vt:lpstr>
      <vt:lpstr>Outcome Framework</vt:lpstr>
    </vt:vector>
  </TitlesOfParts>
  <Company>City of Seattle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to Results</dc:title>
  <dc:creator>Sid Sidorowicz</dc:creator>
  <cp:lastModifiedBy>rusts</cp:lastModifiedBy>
  <cp:revision>36</cp:revision>
  <dcterms:created xsi:type="dcterms:W3CDTF">2011-07-12T18:47:15Z</dcterms:created>
  <dcterms:modified xsi:type="dcterms:W3CDTF">2012-07-30T20:52:53Z</dcterms:modified>
</cp:coreProperties>
</file>