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B32D67-5A3E-76F0-13ED-8EB4D7A22824}" v="32" dt="2025-07-29T01:55:30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lina, Jennifer" userId="S::jennifer.molina@seattle.gov::cb2da456-ea5e-49a6-8620-93f1fa4353d3" providerId="AD" clId="Web-{4BB32D67-5A3E-76F0-13ED-8EB4D7A22824}"/>
    <pc:docChg chg="modSld">
      <pc:chgData name="Molina, Jennifer" userId="S::jennifer.molina@seattle.gov::cb2da456-ea5e-49a6-8620-93f1fa4353d3" providerId="AD" clId="Web-{4BB32D67-5A3E-76F0-13ED-8EB4D7A22824}" dt="2025-07-29T01:55:30.454" v="28" actId="20577"/>
      <pc:docMkLst>
        <pc:docMk/>
      </pc:docMkLst>
      <pc:sldChg chg="modSp">
        <pc:chgData name="Molina, Jennifer" userId="S::jennifer.molina@seattle.gov::cb2da456-ea5e-49a6-8620-93f1fa4353d3" providerId="AD" clId="Web-{4BB32D67-5A3E-76F0-13ED-8EB4D7A22824}" dt="2025-07-29T01:54:29.999" v="6" actId="20577"/>
        <pc:sldMkLst>
          <pc:docMk/>
          <pc:sldMk cId="0" sldId="256"/>
        </pc:sldMkLst>
        <pc:spChg chg="mod">
          <ac:chgData name="Molina, Jennifer" userId="S::jennifer.molina@seattle.gov::cb2da456-ea5e-49a6-8620-93f1fa4353d3" providerId="AD" clId="Web-{4BB32D67-5A3E-76F0-13ED-8EB4D7A22824}" dt="2025-07-29T01:53:42.654" v="1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Molina, Jennifer" userId="S::jennifer.molina@seattle.gov::cb2da456-ea5e-49a6-8620-93f1fa4353d3" providerId="AD" clId="Web-{4BB32D67-5A3E-76F0-13ED-8EB4D7A22824}" dt="2025-07-29T01:54:29.999" v="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olina, Jennifer" userId="S::jennifer.molina@seattle.gov::cb2da456-ea5e-49a6-8620-93f1fa4353d3" providerId="AD" clId="Web-{4BB32D67-5A3E-76F0-13ED-8EB4D7A22824}" dt="2025-07-29T01:55:30.454" v="28" actId="20577"/>
        <pc:sldMkLst>
          <pc:docMk/>
          <pc:sldMk cId="0" sldId="258"/>
        </pc:sldMkLst>
        <pc:spChg chg="mod">
          <ac:chgData name="Molina, Jennifer" userId="S::jennifer.molina@seattle.gov::cb2da456-ea5e-49a6-8620-93f1fa4353d3" providerId="AD" clId="Web-{4BB32D67-5A3E-76F0-13ED-8EB4D7A22824}" dt="2025-07-29T01:55:30.454" v="28" actId="20577"/>
          <ac:spMkLst>
            <pc:docMk/>
            <pc:sldMk cId="0" sldId="258"/>
            <ac:spMk id="3" creationId="{00000000-0000-0000-0000-000000000000}"/>
          </ac:spMkLst>
        </pc:spChg>
      </pc:sldChg>
    </pc:docChg>
  </pc:docChgLst>
  <pc:docChgLst>
    <pc:chgData name="Burstein-Stern, Rivka" userId="S::rivka.burstein-stern@seattle.gov::8f580d63-9fc3-4a46-8f46-d146c6890d8d" providerId="AD" clId="Web-{AEC96F67-CDB5-F0F8-E67F-99BE7A758688}"/>
    <pc:docChg chg="modSld">
      <pc:chgData name="Burstein-Stern, Rivka" userId="S::rivka.burstein-stern@seattle.gov::8f580d63-9fc3-4a46-8f46-d146c6890d8d" providerId="AD" clId="Web-{AEC96F67-CDB5-F0F8-E67F-99BE7A758688}" dt="2025-07-25T22:17:39.097" v="115" actId="20577"/>
      <pc:docMkLst>
        <pc:docMk/>
      </pc:docMkLst>
      <pc:sldChg chg="modSp">
        <pc:chgData name="Burstein-Stern, Rivka" userId="S::rivka.burstein-stern@seattle.gov::8f580d63-9fc3-4a46-8f46-d146c6890d8d" providerId="AD" clId="Web-{AEC96F67-CDB5-F0F8-E67F-99BE7A758688}" dt="2025-07-25T22:14:20.764" v="7" actId="20577"/>
        <pc:sldMkLst>
          <pc:docMk/>
          <pc:sldMk cId="0" sldId="257"/>
        </pc:sldMkLst>
        <pc:spChg chg="mod">
          <ac:chgData name="Burstein-Stern, Rivka" userId="S::rivka.burstein-stern@seattle.gov::8f580d63-9fc3-4a46-8f46-d146c6890d8d" providerId="AD" clId="Web-{AEC96F67-CDB5-F0F8-E67F-99BE7A758688}" dt="2025-07-25T22:14:20.764" v="7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4:51.796" v="18" actId="20577"/>
        <pc:sldMkLst>
          <pc:docMk/>
          <pc:sldMk cId="0" sldId="258"/>
        </pc:sldMkLst>
        <pc:spChg chg="mod">
          <ac:chgData name="Burstein-Stern, Rivka" userId="S::rivka.burstein-stern@seattle.gov::8f580d63-9fc3-4a46-8f46-d146c6890d8d" providerId="AD" clId="Web-{AEC96F67-CDB5-F0F8-E67F-99BE7A758688}" dt="2025-07-25T22:14:51.796" v="18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5:42.531" v="52" actId="20577"/>
        <pc:sldMkLst>
          <pc:docMk/>
          <pc:sldMk cId="0" sldId="259"/>
        </pc:sldMkLst>
        <pc:spChg chg="mod">
          <ac:chgData name="Burstein-Stern, Rivka" userId="S::rivka.burstein-stern@seattle.gov::8f580d63-9fc3-4a46-8f46-d146c6890d8d" providerId="AD" clId="Web-{AEC96F67-CDB5-F0F8-E67F-99BE7A758688}" dt="2025-07-25T22:15:42.531" v="52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5:51.141" v="56" actId="20577"/>
        <pc:sldMkLst>
          <pc:docMk/>
          <pc:sldMk cId="0" sldId="260"/>
        </pc:sldMkLst>
        <pc:spChg chg="mod">
          <ac:chgData name="Burstein-Stern, Rivka" userId="S::rivka.burstein-stern@seattle.gov::8f580d63-9fc3-4a46-8f46-d146c6890d8d" providerId="AD" clId="Web-{AEC96F67-CDB5-F0F8-E67F-99BE7A758688}" dt="2025-07-25T22:15:51.141" v="56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6:11.517" v="68" actId="20577"/>
        <pc:sldMkLst>
          <pc:docMk/>
          <pc:sldMk cId="0" sldId="261"/>
        </pc:sldMkLst>
        <pc:spChg chg="mod">
          <ac:chgData name="Burstein-Stern, Rivka" userId="S::rivka.burstein-stern@seattle.gov::8f580d63-9fc3-4a46-8f46-d146c6890d8d" providerId="AD" clId="Web-{AEC96F67-CDB5-F0F8-E67F-99BE7A758688}" dt="2025-07-25T22:16:11.517" v="68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6:24.954" v="77" actId="20577"/>
        <pc:sldMkLst>
          <pc:docMk/>
          <pc:sldMk cId="0" sldId="262"/>
        </pc:sldMkLst>
        <pc:spChg chg="mod">
          <ac:chgData name="Burstein-Stern, Rivka" userId="S::rivka.burstein-stern@seattle.gov::8f580d63-9fc3-4a46-8f46-d146c6890d8d" providerId="AD" clId="Web-{AEC96F67-CDB5-F0F8-E67F-99BE7A758688}" dt="2025-07-25T22:16:24.954" v="77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6:32.111" v="82" actId="20577"/>
        <pc:sldMkLst>
          <pc:docMk/>
          <pc:sldMk cId="0" sldId="263"/>
        </pc:sldMkLst>
        <pc:spChg chg="mod">
          <ac:chgData name="Burstein-Stern, Rivka" userId="S::rivka.burstein-stern@seattle.gov::8f580d63-9fc3-4a46-8f46-d146c6890d8d" providerId="AD" clId="Web-{AEC96F67-CDB5-F0F8-E67F-99BE7A758688}" dt="2025-07-25T22:16:32.111" v="82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7:05.330" v="95" actId="20577"/>
        <pc:sldMkLst>
          <pc:docMk/>
          <pc:sldMk cId="0" sldId="264"/>
        </pc:sldMkLst>
        <pc:spChg chg="mod">
          <ac:chgData name="Burstein-Stern, Rivka" userId="S::rivka.burstein-stern@seattle.gov::8f580d63-9fc3-4a46-8f46-d146c6890d8d" providerId="AD" clId="Web-{AEC96F67-CDB5-F0F8-E67F-99BE7A758688}" dt="2025-07-25T22:17:05.330" v="95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7:39.097" v="115" actId="20577"/>
        <pc:sldMkLst>
          <pc:docMk/>
          <pc:sldMk cId="0" sldId="266"/>
        </pc:sldMkLst>
        <pc:spChg chg="mod">
          <ac:chgData name="Burstein-Stern, Rivka" userId="S::rivka.burstein-stern@seattle.gov::8f580d63-9fc3-4a46-8f46-d146c6890d8d" providerId="AD" clId="Web-{AEC96F67-CDB5-F0F8-E67F-99BE7A758688}" dt="2025-07-25T22:17:39.097" v="115" actId="20577"/>
          <ac:spMkLst>
            <pc:docMk/>
            <pc:sldMk cId="0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306"/>
            <a:ext cx="8229600" cy="1143000"/>
          </a:xfrm>
        </p:spPr>
        <p:txBody>
          <a:bodyPr>
            <a:noAutofit/>
          </a:bodyPr>
          <a:lstStyle/>
          <a:p>
            <a:r>
              <a:rPr sz="2000" dirty="0"/>
              <a:t>Bienvenida + </a:t>
            </a:r>
            <a:r>
              <a:rPr sz="2000" dirty="0" err="1"/>
              <a:t>Descripción</a:t>
            </a:r>
            <a:r>
              <a:rPr sz="2000" dirty="0"/>
              <a:t> General de la </a:t>
            </a:r>
            <a:r>
              <a:rPr sz="2000" dirty="0" err="1"/>
              <a:t>Capacitación</a:t>
            </a:r>
            <a:endParaRPr sz="2000" dirty="0"/>
          </a:p>
          <a:p>
            <a:endParaRPr sz="2000" dirty="0"/>
          </a:p>
          <a:p>
            <a:r>
              <a:rPr sz="2000" dirty="0"/>
              <a:t>Oficina de Normas </a:t>
            </a:r>
            <a:r>
              <a:rPr sz="2000" dirty="0" err="1"/>
              <a:t>Laborales</a:t>
            </a:r>
            <a:r>
              <a:rPr sz="2000" dirty="0"/>
              <a:t> (OLS)</a:t>
            </a:r>
          </a:p>
          <a:p>
            <a:r>
              <a:rPr sz="2000" dirty="0" err="1"/>
              <a:t>Propósito</a:t>
            </a:r>
            <a:r>
              <a:rPr sz="2000" dirty="0"/>
              <a:t>: </a:t>
            </a:r>
            <a:r>
              <a:rPr sz="2000" dirty="0" err="1"/>
              <a:t>Capacitar</a:t>
            </a:r>
            <a:r>
              <a:rPr sz="2000" dirty="0"/>
              <a:t> a </a:t>
            </a:r>
            <a:r>
              <a:rPr sz="2000" dirty="0" err="1"/>
              <a:t>educadores</a:t>
            </a:r>
            <a:r>
              <a:rPr sz="2000" dirty="0"/>
              <a:t> </a:t>
            </a:r>
            <a:r>
              <a:rPr sz="2000" dirty="0" err="1"/>
              <a:t>comunitarios</a:t>
            </a:r>
            <a:r>
              <a:rPr sz="2000" dirty="0"/>
              <a:t> y </a:t>
            </a:r>
            <a:r>
              <a:rPr sz="2000" dirty="0" err="1"/>
              <a:t>defensores</a:t>
            </a:r>
            <a:r>
              <a:rPr sz="2000" dirty="0"/>
              <a:t> </a:t>
            </a:r>
            <a:r>
              <a:rPr sz="2000" dirty="0" err="1"/>
              <a:t>sobre</a:t>
            </a:r>
            <a:r>
              <a:rPr sz="2000" dirty="0"/>
              <a:t> la DWO</a:t>
            </a:r>
          </a:p>
          <a:p>
            <a:endParaRPr sz="2000" dirty="0"/>
          </a:p>
          <a:p>
            <a:r>
              <a:rPr sz="2000" dirty="0"/>
              <a:t>Reglas </a:t>
            </a:r>
            <a:r>
              <a:rPr sz="2000" dirty="0" err="1"/>
              <a:t>básicas</a:t>
            </a:r>
            <a:r>
              <a:rPr sz="2000" dirty="0"/>
              <a:t>:</a:t>
            </a:r>
          </a:p>
          <a:p>
            <a:r>
              <a:rPr sz="2000" dirty="0"/>
              <a:t>• </a:t>
            </a:r>
            <a:r>
              <a:rPr sz="2000" dirty="0" err="1"/>
              <a:t>Acceso</a:t>
            </a:r>
            <a:r>
              <a:rPr sz="2000" dirty="0"/>
              <a:t> al </a:t>
            </a:r>
            <a:r>
              <a:rPr sz="2000" dirty="0" err="1"/>
              <a:t>idioma</a:t>
            </a:r>
            <a:endParaRPr sz="2000" dirty="0"/>
          </a:p>
          <a:p>
            <a:r>
              <a:rPr sz="2000" dirty="0"/>
              <a:t>• </a:t>
            </a:r>
            <a:r>
              <a:rPr sz="2000" dirty="0" err="1"/>
              <a:t>Participación</a:t>
            </a:r>
            <a:r>
              <a:rPr sz="2000" dirty="0"/>
              <a:t> </a:t>
            </a:r>
            <a:r>
              <a:rPr sz="2000" dirty="0" err="1"/>
              <a:t>respetuosa</a:t>
            </a:r>
            <a:endParaRPr sz="2000" dirty="0"/>
          </a:p>
          <a:p>
            <a:r>
              <a:rPr sz="2000" dirty="0"/>
              <a:t>• </a:t>
            </a:r>
            <a:r>
              <a:rPr sz="2000" dirty="0" err="1"/>
              <a:t>Inclusión</a:t>
            </a:r>
            <a:endParaRPr sz="2000" dirty="0"/>
          </a:p>
          <a:p>
            <a:endParaRPr sz="2000" dirty="0"/>
          </a:p>
          <a:p>
            <a:r>
              <a:rPr sz="2000" dirty="0" err="1"/>
              <a:t>Presentaciones</a:t>
            </a:r>
            <a:r>
              <a:rPr sz="2000" dirty="0"/>
              <a:t>:</a:t>
            </a:r>
          </a:p>
          <a:p>
            <a:r>
              <a:rPr sz="2000" dirty="0"/>
              <a:t>Nombre, </a:t>
            </a:r>
            <a:r>
              <a:rPr sz="2000" dirty="0" err="1"/>
              <a:t>organización</a:t>
            </a:r>
            <a:r>
              <a:rPr sz="2000" dirty="0"/>
              <a:t> y </a:t>
            </a:r>
            <a:r>
              <a:rPr sz="2000" dirty="0" err="1"/>
              <a:t>rol</a:t>
            </a:r>
            <a:endParaRPr sz="2000" dirty="0"/>
          </a:p>
          <a:p>
            <a:endParaRPr sz="2000" dirty="0"/>
          </a:p>
          <a:p>
            <a:r>
              <a:rPr sz="2000" dirty="0" err="1"/>
              <a:t>Pregunta</a:t>
            </a:r>
            <a:r>
              <a:rPr sz="2000" dirty="0"/>
              <a:t> </a:t>
            </a:r>
            <a:r>
              <a:rPr sz="2000" dirty="0" err="1"/>
              <a:t>inicial</a:t>
            </a:r>
            <a:r>
              <a:rPr sz="2000" dirty="0"/>
              <a:t>:</a:t>
            </a:r>
          </a:p>
          <a:p>
            <a:r>
              <a:rPr sz="2000" dirty="0"/>
              <a:t>¿</a:t>
            </a:r>
            <a:r>
              <a:rPr sz="2000" dirty="0" err="1"/>
              <a:t>Qué</a:t>
            </a:r>
            <a:r>
              <a:rPr sz="2000" dirty="0"/>
              <a:t> </a:t>
            </a:r>
            <a:r>
              <a:rPr sz="2000" dirty="0" err="1"/>
              <a:t>te</a:t>
            </a:r>
            <a:r>
              <a:rPr sz="2000" dirty="0"/>
              <a:t> </a:t>
            </a:r>
            <a:r>
              <a:rPr sz="2000" dirty="0" err="1"/>
              <a:t>trajo</a:t>
            </a:r>
            <a:r>
              <a:rPr sz="2000" dirty="0"/>
              <a:t> a </a:t>
            </a:r>
            <a:r>
              <a:rPr sz="2000" dirty="0" err="1"/>
              <a:t>esta</a:t>
            </a:r>
            <a:r>
              <a:rPr sz="2000" dirty="0"/>
              <a:t> </a:t>
            </a:r>
            <a:r>
              <a:rPr sz="2000" dirty="0" err="1"/>
              <a:t>sesión</a:t>
            </a:r>
            <a:r>
              <a:rPr sz="2000" dirty="0"/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5832"/>
            <a:ext cx="8229600" cy="1143000"/>
          </a:xfrm>
        </p:spPr>
        <p:txBody>
          <a:bodyPr>
            <a:noAutofit/>
          </a:bodyPr>
          <a:lstStyle/>
          <a:p>
            <a:r>
              <a:rPr sz="2200" dirty="0" err="1"/>
              <a:t>Contexto</a:t>
            </a:r>
            <a:r>
              <a:rPr sz="2200" dirty="0"/>
              <a:t>: </a:t>
            </a:r>
            <a:r>
              <a:rPr sz="2200" dirty="0" err="1"/>
              <a:t>Trabajadores</a:t>
            </a:r>
            <a:r>
              <a:rPr sz="2200" dirty="0"/>
              <a:t> del Hogar </a:t>
            </a:r>
            <a:r>
              <a:rPr sz="2200" dirty="0" err="1"/>
              <a:t>en</a:t>
            </a:r>
            <a:r>
              <a:rPr sz="2200" dirty="0"/>
              <a:t> EE. UU.</a:t>
            </a:r>
          </a:p>
          <a:p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Históricamente</a:t>
            </a:r>
            <a:r>
              <a:rPr sz="2200" dirty="0"/>
              <a:t> </a:t>
            </a:r>
            <a:r>
              <a:rPr sz="2200" dirty="0" err="1"/>
              <a:t>excluidos</a:t>
            </a:r>
            <a:r>
              <a:rPr sz="2200" dirty="0"/>
              <a:t> de las </a:t>
            </a:r>
            <a:r>
              <a:rPr sz="2200" dirty="0" err="1"/>
              <a:t>leyes</a:t>
            </a:r>
            <a:r>
              <a:rPr sz="2200" dirty="0"/>
              <a:t> </a:t>
            </a:r>
            <a:r>
              <a:rPr sz="2200" dirty="0" err="1"/>
              <a:t>laborales</a:t>
            </a:r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Desafíos</a:t>
            </a:r>
            <a:r>
              <a:rPr sz="2200" dirty="0"/>
              <a:t>:</a:t>
            </a:r>
          </a:p>
          <a:p>
            <a:r>
              <a:rPr sz="2200" dirty="0"/>
              <a:t>  – </a:t>
            </a:r>
            <a:r>
              <a:rPr sz="2200" dirty="0" err="1"/>
              <a:t>Aislamiento</a:t>
            </a:r>
            <a:endParaRPr sz="2200" dirty="0"/>
          </a:p>
          <a:p>
            <a:r>
              <a:rPr sz="2200" dirty="0"/>
              <a:t>  – </a:t>
            </a:r>
            <a:r>
              <a:rPr sz="2200" dirty="0" err="1"/>
              <a:t>Informalidad</a:t>
            </a:r>
            <a:endParaRPr sz="2200" dirty="0"/>
          </a:p>
          <a:p>
            <a:r>
              <a:rPr sz="2200" dirty="0"/>
              <a:t>  – Riesgo de </a:t>
            </a:r>
            <a:r>
              <a:rPr sz="2200" dirty="0" err="1"/>
              <a:t>explotación</a:t>
            </a:r>
            <a:endParaRPr sz="2200" dirty="0"/>
          </a:p>
          <a:p>
            <a:endParaRPr sz="2200" dirty="0"/>
          </a:p>
          <a:p>
            <a:r>
              <a:rPr sz="2200" dirty="0"/>
              <a:t>El </a:t>
            </a:r>
            <a:r>
              <a:rPr sz="2200" dirty="0" err="1"/>
              <a:t>rol</a:t>
            </a:r>
            <a:r>
              <a:rPr sz="2200" dirty="0"/>
              <a:t> de Seattle:</a:t>
            </a:r>
          </a:p>
          <a:p>
            <a:r>
              <a:rPr sz="2200" dirty="0"/>
              <a:t>• Primera ciudad </a:t>
            </a:r>
            <a:r>
              <a:rPr sz="2200" dirty="0" err="1"/>
              <a:t>en</a:t>
            </a:r>
            <a:r>
              <a:rPr sz="2200" dirty="0"/>
              <a:t> EE. UU. </a:t>
            </a:r>
            <a:r>
              <a:rPr sz="2200" dirty="0" err="1"/>
              <a:t>en</a:t>
            </a:r>
            <a:r>
              <a:rPr sz="2200" dirty="0"/>
              <a:t> </a:t>
            </a:r>
            <a:r>
              <a:rPr sz="2200" dirty="0" err="1"/>
              <a:t>aprobar</a:t>
            </a:r>
            <a:r>
              <a:rPr sz="2200" dirty="0"/>
              <a:t> </a:t>
            </a:r>
            <a:r>
              <a:rPr sz="2200" dirty="0" err="1"/>
              <a:t>una</a:t>
            </a:r>
            <a:r>
              <a:rPr sz="2200" dirty="0"/>
              <a:t> DWO</a:t>
            </a:r>
          </a:p>
          <a:p>
            <a:r>
              <a:rPr sz="2200" dirty="0"/>
              <a:t>• </a:t>
            </a:r>
            <a:r>
              <a:rPr sz="2200" dirty="0" err="1"/>
              <a:t>Creación</a:t>
            </a:r>
            <a:r>
              <a:rPr sz="2200" dirty="0"/>
              <a:t> de la Junta de Normas para </a:t>
            </a:r>
            <a:r>
              <a:rPr sz="2200" dirty="0" err="1"/>
              <a:t>Trabajadores</a:t>
            </a:r>
            <a:r>
              <a:rPr sz="2200" dirty="0"/>
              <a:t> del Hogar (DWSB)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859" y="2667981"/>
            <a:ext cx="8229600" cy="1143000"/>
          </a:xfrm>
        </p:spPr>
        <p:txBody>
          <a:bodyPr>
            <a:noAutofit/>
          </a:bodyPr>
          <a:lstStyle/>
          <a:p>
            <a:r>
              <a:rPr sz="2200" dirty="0"/>
              <a:t>¿</a:t>
            </a:r>
            <a:r>
              <a:rPr sz="2200" dirty="0" err="1"/>
              <a:t>Qué</a:t>
            </a:r>
            <a:r>
              <a:rPr sz="2200" dirty="0"/>
              <a:t> </a:t>
            </a:r>
            <a:r>
              <a:rPr sz="2200" dirty="0" err="1"/>
              <a:t>Hace</a:t>
            </a:r>
            <a:r>
              <a:rPr sz="2200" dirty="0"/>
              <a:t> </a:t>
            </a:r>
            <a:r>
              <a:rPr sz="2200" dirty="0" err="1"/>
              <a:t>Única</a:t>
            </a:r>
            <a:r>
              <a:rPr sz="2200" dirty="0"/>
              <a:t> a la DWO de Seattle?</a:t>
            </a:r>
          </a:p>
          <a:p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Cubre</a:t>
            </a:r>
            <a:r>
              <a:rPr sz="2200" dirty="0"/>
              <a:t> </a:t>
            </a:r>
            <a:r>
              <a:rPr sz="2200" dirty="0" err="1"/>
              <a:t>empleados</a:t>
            </a:r>
            <a:r>
              <a:rPr sz="2200" dirty="0"/>
              <a:t> y </a:t>
            </a:r>
            <a:r>
              <a:rPr sz="2200" dirty="0" err="1"/>
              <a:t>contratistas</a:t>
            </a:r>
            <a:r>
              <a:rPr sz="2200" dirty="0"/>
              <a:t> </a:t>
            </a:r>
            <a:r>
              <a:rPr sz="2200" dirty="0" err="1"/>
              <a:t>independientes</a:t>
            </a:r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Aplica</a:t>
            </a:r>
            <a:r>
              <a:rPr sz="2200" dirty="0"/>
              <a:t> a </a:t>
            </a:r>
            <a:r>
              <a:rPr sz="2200" dirty="0" err="1"/>
              <a:t>entidades</a:t>
            </a:r>
            <a:r>
              <a:rPr sz="2200" dirty="0"/>
              <a:t> </a:t>
            </a:r>
            <a:r>
              <a:rPr sz="2200" dirty="0" err="1"/>
              <a:t>contratantes</a:t>
            </a:r>
            <a:r>
              <a:rPr sz="2200" dirty="0"/>
              <a:t> </a:t>
            </a:r>
            <a:r>
              <a:rPr sz="2200" dirty="0" err="1"/>
              <a:t>individuales</a:t>
            </a:r>
            <a:r>
              <a:rPr sz="2200" dirty="0"/>
              <a:t> (</a:t>
            </a:r>
            <a:r>
              <a:rPr sz="2200" dirty="0" err="1"/>
              <a:t>hogares</a:t>
            </a:r>
            <a:r>
              <a:rPr sz="2200" dirty="0"/>
              <a:t>)</a:t>
            </a:r>
          </a:p>
          <a:p>
            <a:endParaRPr sz="2200" dirty="0"/>
          </a:p>
          <a:p>
            <a:r>
              <a:rPr sz="2200" dirty="0" err="1"/>
              <a:t>Protecciones</a:t>
            </a:r>
            <a:r>
              <a:rPr sz="2200" dirty="0"/>
              <a:t> </a:t>
            </a:r>
            <a:r>
              <a:rPr sz="2200" dirty="0" err="1"/>
              <a:t>legales</a:t>
            </a:r>
            <a:r>
              <a:rPr sz="2200" dirty="0"/>
              <a:t> </a:t>
            </a:r>
            <a:r>
              <a:rPr sz="2200" dirty="0" err="1"/>
              <a:t>incluyen</a:t>
            </a:r>
            <a:r>
              <a:rPr sz="2200" dirty="0"/>
              <a:t>:</a:t>
            </a:r>
          </a:p>
          <a:p>
            <a:r>
              <a:rPr sz="2200" dirty="0"/>
              <a:t>• Salario </a:t>
            </a:r>
            <a:r>
              <a:rPr sz="2200" dirty="0" err="1"/>
              <a:t>mínimo</a:t>
            </a:r>
            <a:r>
              <a:rPr sz="2200" dirty="0"/>
              <a:t> de Seattle</a:t>
            </a:r>
          </a:p>
          <a:p>
            <a:r>
              <a:rPr sz="2200" dirty="0"/>
              <a:t>• </a:t>
            </a:r>
            <a:r>
              <a:rPr sz="2200" dirty="0" err="1"/>
              <a:t>Descansos</a:t>
            </a:r>
            <a:r>
              <a:rPr sz="2200" dirty="0"/>
              <a:t>:</a:t>
            </a:r>
          </a:p>
          <a:p>
            <a:r>
              <a:rPr sz="2200" dirty="0"/>
              <a:t>  – 30 </a:t>
            </a:r>
            <a:r>
              <a:rPr sz="2200" dirty="0" err="1"/>
              <a:t>minutos</a:t>
            </a:r>
            <a:r>
              <a:rPr sz="2200" dirty="0"/>
              <a:t> sin </a:t>
            </a:r>
            <a:r>
              <a:rPr sz="2200" dirty="0" err="1"/>
              <a:t>pago</a:t>
            </a:r>
            <a:r>
              <a:rPr sz="2200" dirty="0"/>
              <a:t> para comida (</a:t>
            </a:r>
            <a:r>
              <a:rPr sz="2200" dirty="0" err="1"/>
              <a:t>después</a:t>
            </a:r>
            <a:r>
              <a:rPr sz="2200" dirty="0"/>
              <a:t> de 5 horas)</a:t>
            </a:r>
          </a:p>
          <a:p>
            <a:r>
              <a:rPr sz="2200" dirty="0"/>
              <a:t>  – 10 </a:t>
            </a:r>
            <a:r>
              <a:rPr sz="2200" dirty="0" err="1"/>
              <a:t>minutos</a:t>
            </a:r>
            <a:r>
              <a:rPr sz="2200" dirty="0"/>
              <a:t> </a:t>
            </a:r>
            <a:r>
              <a:rPr sz="2200" dirty="0" err="1"/>
              <a:t>pagados</a:t>
            </a:r>
            <a:r>
              <a:rPr sz="2200" dirty="0"/>
              <a:t> de </a:t>
            </a:r>
            <a:r>
              <a:rPr sz="2200" dirty="0" err="1"/>
              <a:t>descanso</a:t>
            </a:r>
            <a:r>
              <a:rPr sz="2200" dirty="0"/>
              <a:t> (</a:t>
            </a:r>
            <a:r>
              <a:rPr sz="2200" dirty="0" err="1"/>
              <a:t>cada</a:t>
            </a:r>
            <a:r>
              <a:rPr sz="2200" dirty="0"/>
              <a:t> 4 horas)</a:t>
            </a:r>
          </a:p>
          <a:p>
            <a:r>
              <a:rPr sz="2200" dirty="0"/>
              <a:t>• Día de </a:t>
            </a:r>
            <a:r>
              <a:rPr sz="2200" dirty="0" err="1"/>
              <a:t>descanso</a:t>
            </a:r>
            <a:r>
              <a:rPr sz="2200" dirty="0"/>
              <a:t> </a:t>
            </a:r>
            <a:r>
              <a:rPr sz="2200" dirty="0" err="1"/>
              <a:t>después</a:t>
            </a:r>
            <a:r>
              <a:rPr sz="2200" dirty="0"/>
              <a:t> de 6 días </a:t>
            </a:r>
            <a:r>
              <a:rPr sz="2200" dirty="0" err="1"/>
              <a:t>consecutivos</a:t>
            </a:r>
            <a:r>
              <a:rPr sz="2200" dirty="0"/>
              <a:t> (</a:t>
            </a:r>
            <a:r>
              <a:rPr sz="2200" dirty="0" err="1"/>
              <a:t>trabajadores</a:t>
            </a:r>
            <a:r>
              <a:rPr sz="2200" dirty="0"/>
              <a:t> </a:t>
            </a:r>
            <a:r>
              <a:rPr sz="2200" dirty="0" err="1"/>
              <a:t>internos</a:t>
            </a:r>
            <a:r>
              <a:rPr sz="2200" dirty="0"/>
              <a:t>)</a:t>
            </a:r>
          </a:p>
          <a:p>
            <a:r>
              <a:rPr sz="2200" dirty="0"/>
              <a:t>• </a:t>
            </a:r>
            <a:r>
              <a:rPr sz="2200" dirty="0" err="1"/>
              <a:t>Protección</a:t>
            </a:r>
            <a:r>
              <a:rPr sz="2200" dirty="0"/>
              <a:t> contra </a:t>
            </a:r>
            <a:r>
              <a:rPr sz="2200" dirty="0" err="1"/>
              <a:t>confiscación</a:t>
            </a:r>
            <a:r>
              <a:rPr sz="2200" dirty="0"/>
              <a:t> de </a:t>
            </a:r>
            <a:r>
              <a:rPr sz="2200" dirty="0" err="1"/>
              <a:t>documentos</a:t>
            </a:r>
            <a:endParaRPr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99786"/>
            <a:ext cx="8229600" cy="1143000"/>
          </a:xfrm>
        </p:spPr>
        <p:txBody>
          <a:bodyPr>
            <a:noAutofit/>
          </a:bodyPr>
          <a:lstStyle/>
          <a:p>
            <a:r>
              <a:rPr sz="2200" dirty="0"/>
              <a:t>¿</a:t>
            </a:r>
            <a:r>
              <a:rPr sz="2200" dirty="0" err="1"/>
              <a:t>Quién</a:t>
            </a:r>
            <a:r>
              <a:rPr sz="2200" dirty="0"/>
              <a:t> </a:t>
            </a:r>
            <a:r>
              <a:rPr sz="2200" dirty="0" err="1"/>
              <a:t>Está</a:t>
            </a:r>
            <a:r>
              <a:rPr sz="2200" dirty="0"/>
              <a:t> </a:t>
            </a:r>
            <a:r>
              <a:rPr sz="2200" dirty="0" err="1"/>
              <a:t>Cubierto</a:t>
            </a:r>
            <a:r>
              <a:rPr sz="2200" dirty="0"/>
              <a:t>?</a:t>
            </a:r>
          </a:p>
          <a:p>
            <a:endParaRPr sz="2200" dirty="0"/>
          </a:p>
          <a:p>
            <a:r>
              <a:rPr sz="2200" dirty="0" err="1"/>
              <a:t>Trabajadores</a:t>
            </a:r>
            <a:r>
              <a:rPr sz="2200" dirty="0"/>
              <a:t> del </a:t>
            </a:r>
            <a:r>
              <a:rPr sz="2200" dirty="0" err="1"/>
              <a:t>hogar</a:t>
            </a:r>
            <a:r>
              <a:rPr sz="2200" dirty="0"/>
              <a:t>:</a:t>
            </a:r>
          </a:p>
          <a:p>
            <a:r>
              <a:rPr sz="2200" dirty="0"/>
              <a:t>• </a:t>
            </a:r>
            <a:r>
              <a:rPr sz="2200" dirty="0" err="1"/>
              <a:t>Niñeras</a:t>
            </a:r>
            <a:endParaRPr sz="2200" dirty="0"/>
          </a:p>
          <a:p>
            <a:r>
              <a:rPr sz="2200" dirty="0"/>
              <a:t>• Personas </a:t>
            </a:r>
            <a:r>
              <a:rPr sz="2200" dirty="0" err="1"/>
              <a:t>que</a:t>
            </a:r>
            <a:r>
              <a:rPr sz="2200" dirty="0"/>
              <a:t> </a:t>
            </a:r>
            <a:r>
              <a:rPr sz="2200" dirty="0" err="1"/>
              <a:t>limpian</a:t>
            </a:r>
            <a:r>
              <a:rPr sz="2200" dirty="0"/>
              <a:t> casas</a:t>
            </a:r>
          </a:p>
          <a:p>
            <a:r>
              <a:rPr sz="2200" dirty="0"/>
              <a:t>• </a:t>
            </a:r>
            <a:r>
              <a:rPr sz="2200" dirty="0" err="1"/>
              <a:t>Jardineros</a:t>
            </a:r>
            <a:r>
              <a:rPr sz="2200" dirty="0"/>
              <a:t>/as</a:t>
            </a:r>
          </a:p>
          <a:p>
            <a:r>
              <a:rPr sz="2200" dirty="0"/>
              <a:t>• Cocineros/as</a:t>
            </a:r>
          </a:p>
          <a:p>
            <a:r>
              <a:rPr sz="2200" dirty="0"/>
              <a:t>• </a:t>
            </a:r>
            <a:r>
              <a:rPr sz="2200" dirty="0" err="1"/>
              <a:t>Asistentes</a:t>
            </a:r>
            <a:r>
              <a:rPr sz="2200" dirty="0"/>
              <a:t> de </a:t>
            </a:r>
            <a:r>
              <a:rPr sz="2200" dirty="0" err="1"/>
              <a:t>cuidado</a:t>
            </a:r>
            <a:r>
              <a:rPr sz="2200" dirty="0"/>
              <a:t> </a:t>
            </a:r>
            <a:r>
              <a:rPr sz="2200" dirty="0" err="1"/>
              <a:t>en</a:t>
            </a:r>
            <a:r>
              <a:rPr sz="2200" dirty="0"/>
              <a:t> </a:t>
            </a:r>
            <a:r>
              <a:rPr sz="2200" dirty="0" err="1"/>
              <a:t>el</a:t>
            </a:r>
            <a:r>
              <a:rPr sz="2200" dirty="0"/>
              <a:t> </a:t>
            </a:r>
            <a:r>
              <a:rPr sz="2200" dirty="0" err="1"/>
              <a:t>hogar</a:t>
            </a:r>
            <a:endParaRPr sz="2200" dirty="0"/>
          </a:p>
          <a:p>
            <a:endParaRPr sz="2200" dirty="0"/>
          </a:p>
          <a:p>
            <a:r>
              <a:rPr sz="2200" dirty="0" err="1"/>
              <a:t>Entidades</a:t>
            </a:r>
            <a:r>
              <a:rPr sz="2200" dirty="0"/>
              <a:t> </a:t>
            </a:r>
            <a:r>
              <a:rPr sz="2200" dirty="0" err="1"/>
              <a:t>contratantes</a:t>
            </a:r>
            <a:r>
              <a:rPr sz="2200" dirty="0"/>
              <a:t>:</a:t>
            </a:r>
          </a:p>
          <a:p>
            <a:r>
              <a:rPr sz="2200" dirty="0"/>
              <a:t>• Personas u </a:t>
            </a:r>
            <a:r>
              <a:rPr sz="2200" dirty="0" err="1"/>
              <a:t>hogares</a:t>
            </a:r>
            <a:r>
              <a:rPr sz="2200" dirty="0"/>
              <a:t> </a:t>
            </a:r>
            <a:r>
              <a:rPr sz="2200" dirty="0" err="1"/>
              <a:t>que</a:t>
            </a:r>
            <a:r>
              <a:rPr sz="2200" dirty="0"/>
              <a:t> pagan </a:t>
            </a:r>
            <a:r>
              <a:rPr sz="2200" dirty="0" err="1"/>
              <a:t>por</a:t>
            </a:r>
            <a:r>
              <a:rPr sz="2200" dirty="0"/>
              <a:t> </a:t>
            </a:r>
            <a:r>
              <a:rPr sz="2200" dirty="0" err="1"/>
              <a:t>estos</a:t>
            </a:r>
            <a:r>
              <a:rPr sz="2200" dirty="0"/>
              <a:t> </a:t>
            </a:r>
            <a:r>
              <a:rPr sz="2200" dirty="0" err="1"/>
              <a:t>servicios</a:t>
            </a:r>
            <a:endParaRPr sz="2200" dirty="0"/>
          </a:p>
          <a:p>
            <a:endParaRPr sz="2200" dirty="0"/>
          </a:p>
          <a:p>
            <a:r>
              <a:rPr sz="2200" dirty="0" err="1"/>
              <a:t>Incluye</a:t>
            </a:r>
            <a:r>
              <a:rPr sz="2200" dirty="0"/>
              <a:t> </a:t>
            </a:r>
            <a:r>
              <a:rPr sz="2200" dirty="0" err="1"/>
              <a:t>trabajo</a:t>
            </a:r>
            <a:r>
              <a:rPr sz="2200" dirty="0"/>
              <a:t> de </a:t>
            </a:r>
            <a:r>
              <a:rPr sz="2200" dirty="0" err="1"/>
              <a:t>tiempo</a:t>
            </a:r>
            <a:r>
              <a:rPr sz="2200" dirty="0"/>
              <a:t> </a:t>
            </a:r>
            <a:r>
              <a:rPr sz="2200" dirty="0" err="1"/>
              <a:t>completo</a:t>
            </a:r>
            <a:r>
              <a:rPr sz="2200" dirty="0"/>
              <a:t>, medio </a:t>
            </a:r>
            <a:r>
              <a:rPr sz="2200" dirty="0" err="1"/>
              <a:t>tiempo</a:t>
            </a:r>
            <a:r>
              <a:rPr sz="2200" dirty="0"/>
              <a:t> y </a:t>
            </a:r>
            <a:r>
              <a:rPr sz="2200" dirty="0" err="1"/>
              <a:t>plataformas</a:t>
            </a:r>
            <a:r>
              <a:rPr sz="2200" dirty="0"/>
              <a:t> bajo </a:t>
            </a:r>
            <a:r>
              <a:rPr sz="2200" dirty="0" err="1"/>
              <a:t>demanda</a:t>
            </a:r>
            <a:endParaRPr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52078"/>
            <a:ext cx="8229600" cy="1143000"/>
          </a:xfrm>
        </p:spPr>
        <p:txBody>
          <a:bodyPr>
            <a:noAutofit/>
          </a:bodyPr>
          <a:lstStyle/>
          <a:p>
            <a:r>
              <a:rPr sz="2200" dirty="0"/>
              <a:t>Tu Rol </a:t>
            </a:r>
            <a:r>
              <a:rPr sz="2200" dirty="0" err="1"/>
              <a:t>como</a:t>
            </a:r>
            <a:r>
              <a:rPr sz="2200" dirty="0"/>
              <a:t> </a:t>
            </a:r>
            <a:r>
              <a:rPr sz="2200" dirty="0" err="1"/>
              <a:t>Capacitador</a:t>
            </a:r>
            <a:r>
              <a:rPr sz="2200" dirty="0"/>
              <a:t>/a </a:t>
            </a:r>
            <a:r>
              <a:rPr sz="2200" dirty="0" err="1"/>
              <a:t>Comunitario</a:t>
            </a:r>
            <a:r>
              <a:rPr sz="2200" dirty="0"/>
              <a:t>/a</a:t>
            </a:r>
          </a:p>
          <a:p>
            <a:endParaRPr sz="2200" dirty="0"/>
          </a:p>
          <a:p>
            <a:r>
              <a:rPr sz="2200" dirty="0"/>
              <a:t>Por </a:t>
            </a:r>
            <a:r>
              <a:rPr sz="2200" dirty="0" err="1"/>
              <a:t>qué</a:t>
            </a:r>
            <a:r>
              <a:rPr sz="2200" dirty="0"/>
              <a:t> </a:t>
            </a:r>
            <a:r>
              <a:rPr sz="2200" dirty="0" err="1"/>
              <a:t>los</a:t>
            </a:r>
            <a:r>
              <a:rPr sz="2200" dirty="0"/>
              <a:t> </a:t>
            </a:r>
            <a:r>
              <a:rPr sz="2200" dirty="0" err="1"/>
              <a:t>mensajeros</a:t>
            </a:r>
            <a:r>
              <a:rPr sz="2200" dirty="0"/>
              <a:t> de </a:t>
            </a:r>
            <a:r>
              <a:rPr sz="2200" dirty="0" err="1"/>
              <a:t>confianza</a:t>
            </a:r>
            <a:r>
              <a:rPr sz="2200" dirty="0"/>
              <a:t> son clave:</a:t>
            </a:r>
          </a:p>
          <a:p>
            <a:r>
              <a:rPr sz="2200" dirty="0"/>
              <a:t>• </a:t>
            </a:r>
            <a:r>
              <a:rPr sz="2200" dirty="0" err="1"/>
              <a:t>Construyen</a:t>
            </a:r>
            <a:r>
              <a:rPr sz="2200" dirty="0"/>
              <a:t> </a:t>
            </a:r>
            <a:r>
              <a:rPr sz="2200" dirty="0" err="1"/>
              <a:t>credibilidad</a:t>
            </a:r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Reducen</a:t>
            </a:r>
            <a:r>
              <a:rPr sz="2200" dirty="0"/>
              <a:t> barreras</a:t>
            </a:r>
          </a:p>
          <a:p>
            <a:endParaRPr sz="2200" dirty="0"/>
          </a:p>
          <a:p>
            <a:r>
              <a:rPr sz="2200" dirty="0" err="1"/>
              <a:t>Consejos</a:t>
            </a:r>
            <a:r>
              <a:rPr sz="2200" dirty="0"/>
              <a:t> para </a:t>
            </a:r>
            <a:r>
              <a:rPr sz="2200" dirty="0" err="1"/>
              <a:t>conversar</a:t>
            </a:r>
            <a:r>
              <a:rPr sz="2200" dirty="0"/>
              <a:t> con </a:t>
            </a:r>
            <a:r>
              <a:rPr sz="2200" dirty="0" err="1"/>
              <a:t>trabajadores</a:t>
            </a:r>
            <a:r>
              <a:rPr sz="2200" dirty="0"/>
              <a:t> y </a:t>
            </a:r>
            <a:r>
              <a:rPr sz="2200" dirty="0" err="1"/>
              <a:t>empleadores</a:t>
            </a:r>
            <a:r>
              <a:rPr sz="2200" dirty="0"/>
              <a:t>:</a:t>
            </a:r>
          </a:p>
          <a:p>
            <a:r>
              <a:rPr sz="2200" dirty="0"/>
              <a:t>• Usa </a:t>
            </a:r>
            <a:r>
              <a:rPr sz="2200" dirty="0" err="1"/>
              <a:t>lenguaje</a:t>
            </a:r>
            <a:r>
              <a:rPr sz="2200" dirty="0"/>
              <a:t> claro y </a:t>
            </a:r>
            <a:r>
              <a:rPr sz="2200" dirty="0" err="1"/>
              <a:t>sencillo</a:t>
            </a:r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Encuentra</a:t>
            </a:r>
            <a:r>
              <a:rPr sz="2200" dirty="0"/>
              <a:t> a las personas </a:t>
            </a:r>
            <a:r>
              <a:rPr sz="2200" dirty="0" err="1"/>
              <a:t>donde</a:t>
            </a:r>
            <a:r>
              <a:rPr sz="2200" dirty="0"/>
              <a:t> </a:t>
            </a:r>
            <a:r>
              <a:rPr sz="2200" dirty="0" err="1"/>
              <a:t>están</a:t>
            </a:r>
            <a:endParaRPr sz="2200" dirty="0"/>
          </a:p>
          <a:p>
            <a:endParaRPr sz="2200" dirty="0"/>
          </a:p>
          <a:p>
            <a:r>
              <a:rPr sz="2200" dirty="0"/>
              <a:t>Barreras </a:t>
            </a:r>
            <a:r>
              <a:rPr sz="2200" dirty="0" err="1"/>
              <a:t>comunes</a:t>
            </a:r>
            <a:r>
              <a:rPr sz="2200" dirty="0"/>
              <a:t>:</a:t>
            </a:r>
          </a:p>
          <a:p>
            <a:r>
              <a:rPr sz="2200" dirty="0"/>
              <a:t>• </a:t>
            </a:r>
            <a:r>
              <a:rPr sz="2200" dirty="0" err="1"/>
              <a:t>Miedo</a:t>
            </a:r>
            <a:r>
              <a:rPr sz="2200" dirty="0"/>
              <a:t> a </a:t>
            </a:r>
            <a:r>
              <a:rPr sz="2200" dirty="0" err="1"/>
              <a:t>represalias</a:t>
            </a:r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Preocupaciones</a:t>
            </a:r>
            <a:r>
              <a:rPr sz="2200" dirty="0"/>
              <a:t> </a:t>
            </a:r>
            <a:r>
              <a:rPr sz="2200" dirty="0" err="1"/>
              <a:t>sobre</a:t>
            </a:r>
            <a:r>
              <a:rPr sz="2200" dirty="0"/>
              <a:t> </a:t>
            </a:r>
            <a:r>
              <a:rPr sz="2200" dirty="0" err="1"/>
              <a:t>estatus</a:t>
            </a:r>
            <a:r>
              <a:rPr sz="2200" dirty="0"/>
              <a:t> </a:t>
            </a:r>
            <a:r>
              <a:rPr sz="2200" dirty="0" err="1"/>
              <a:t>migratorio</a:t>
            </a:r>
            <a:endParaRPr sz="2200" dirty="0"/>
          </a:p>
          <a:p>
            <a:r>
              <a:rPr sz="2200" dirty="0"/>
              <a:t>• Falta de </a:t>
            </a:r>
            <a:r>
              <a:rPr sz="2200" dirty="0" err="1"/>
              <a:t>comunicación</a:t>
            </a:r>
            <a:r>
              <a:rPr sz="2200" dirty="0"/>
              <a:t> formal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Autofit/>
          </a:bodyPr>
          <a:lstStyle/>
          <a:p>
            <a:r>
              <a:rPr sz="2200" dirty="0" err="1"/>
              <a:t>Cómo</a:t>
            </a:r>
            <a:r>
              <a:rPr sz="2200" dirty="0"/>
              <a:t> se </a:t>
            </a:r>
            <a:r>
              <a:rPr sz="2200" dirty="0" err="1"/>
              <a:t>Hace</a:t>
            </a:r>
            <a:r>
              <a:rPr sz="2200" dirty="0"/>
              <a:t> </a:t>
            </a:r>
            <a:r>
              <a:rPr sz="2200" dirty="0" err="1"/>
              <a:t>Cumplir</a:t>
            </a:r>
            <a:r>
              <a:rPr sz="2200" dirty="0"/>
              <a:t> la Ley</a:t>
            </a:r>
          </a:p>
          <a:p>
            <a:endParaRPr sz="2200" dirty="0"/>
          </a:p>
          <a:p>
            <a:r>
              <a:rPr sz="2200" dirty="0"/>
              <a:t>La OLS </a:t>
            </a:r>
            <a:r>
              <a:rPr sz="2200" dirty="0" err="1"/>
              <a:t>proporciona</a:t>
            </a:r>
            <a:r>
              <a:rPr sz="2200" dirty="0"/>
              <a:t>:</a:t>
            </a:r>
          </a:p>
          <a:p>
            <a:r>
              <a:rPr sz="2200" dirty="0"/>
              <a:t>• </a:t>
            </a:r>
            <a:r>
              <a:rPr sz="2200" dirty="0" err="1"/>
              <a:t>Cumplimiento</a:t>
            </a:r>
            <a:r>
              <a:rPr sz="2200" dirty="0"/>
              <a:t> de la ley</a:t>
            </a:r>
          </a:p>
          <a:p>
            <a:r>
              <a:rPr sz="2200" dirty="0"/>
              <a:t>• </a:t>
            </a:r>
            <a:r>
              <a:rPr sz="2200" dirty="0" err="1"/>
              <a:t>Apoyo</a:t>
            </a:r>
            <a:r>
              <a:rPr sz="2200" dirty="0"/>
              <a:t> para </a:t>
            </a:r>
            <a:r>
              <a:rPr sz="2200" dirty="0" err="1"/>
              <a:t>el</a:t>
            </a:r>
            <a:r>
              <a:rPr sz="2200" dirty="0"/>
              <a:t> </a:t>
            </a:r>
            <a:r>
              <a:rPr sz="2200" dirty="0" err="1"/>
              <a:t>cumplimiento</a:t>
            </a:r>
            <a:endParaRPr sz="2200" dirty="0"/>
          </a:p>
          <a:p>
            <a:endParaRPr sz="2200" dirty="0"/>
          </a:p>
          <a:p>
            <a:r>
              <a:rPr sz="2200" dirty="0" err="1"/>
              <a:t>Trabajadores</a:t>
            </a:r>
            <a:r>
              <a:rPr sz="2200" dirty="0"/>
              <a:t> </a:t>
            </a:r>
            <a:r>
              <a:rPr sz="2200" dirty="0" err="1"/>
              <a:t>pueden</a:t>
            </a:r>
            <a:r>
              <a:rPr sz="2200" dirty="0"/>
              <a:t> </a:t>
            </a:r>
            <a:r>
              <a:rPr sz="2200" dirty="0" err="1"/>
              <a:t>contactar</a:t>
            </a:r>
            <a:r>
              <a:rPr sz="2200" dirty="0"/>
              <a:t> a OLS:</a:t>
            </a:r>
          </a:p>
          <a:p>
            <a:r>
              <a:rPr sz="2200" dirty="0"/>
              <a:t>• </a:t>
            </a:r>
            <a:r>
              <a:rPr sz="2200" dirty="0" err="1"/>
              <a:t>Proceso</a:t>
            </a:r>
            <a:r>
              <a:rPr sz="2200" dirty="0"/>
              <a:t> </a:t>
            </a:r>
            <a:r>
              <a:rPr sz="2200" dirty="0" err="1"/>
              <a:t>confidencial</a:t>
            </a:r>
            <a:endParaRPr sz="2200" dirty="0"/>
          </a:p>
          <a:p>
            <a:r>
              <a:rPr sz="2200" dirty="0"/>
              <a:t>• Sin </a:t>
            </a:r>
            <a:r>
              <a:rPr sz="2200" dirty="0" err="1"/>
              <a:t>riesgo</a:t>
            </a:r>
            <a:r>
              <a:rPr sz="2200" dirty="0"/>
              <a:t> de </a:t>
            </a:r>
            <a:r>
              <a:rPr sz="2200" dirty="0" err="1"/>
              <a:t>represalias</a:t>
            </a:r>
            <a:endParaRPr sz="2200" dirty="0"/>
          </a:p>
          <a:p>
            <a:endParaRPr sz="2200" dirty="0"/>
          </a:p>
          <a:p>
            <a:r>
              <a:rPr sz="2200" dirty="0" err="1"/>
              <a:t>Entidades</a:t>
            </a:r>
            <a:r>
              <a:rPr sz="2200" dirty="0"/>
              <a:t> </a:t>
            </a:r>
            <a:r>
              <a:rPr sz="2200" dirty="0" err="1"/>
              <a:t>contratantes</a:t>
            </a:r>
            <a:r>
              <a:rPr sz="2200" dirty="0"/>
              <a:t> </a:t>
            </a:r>
            <a:r>
              <a:rPr sz="2200" dirty="0" err="1"/>
              <a:t>pueden</a:t>
            </a:r>
            <a:r>
              <a:rPr sz="2200" dirty="0"/>
              <a:t> </a:t>
            </a:r>
            <a:r>
              <a:rPr sz="2200" dirty="0" err="1"/>
              <a:t>hacer</a:t>
            </a:r>
            <a:r>
              <a:rPr sz="2200" dirty="0"/>
              <a:t> </a:t>
            </a:r>
            <a:r>
              <a:rPr sz="2200" dirty="0" err="1"/>
              <a:t>preguntas</a:t>
            </a:r>
            <a:r>
              <a:rPr sz="2200" dirty="0"/>
              <a:t> sin </a:t>
            </a:r>
            <a:r>
              <a:rPr sz="2200" dirty="0" err="1"/>
              <a:t>activar</a:t>
            </a:r>
            <a:r>
              <a:rPr sz="2200" dirty="0"/>
              <a:t> </a:t>
            </a:r>
            <a:r>
              <a:rPr sz="2200" dirty="0" err="1"/>
              <a:t>una</a:t>
            </a:r>
            <a:r>
              <a:rPr sz="2200" dirty="0"/>
              <a:t> </a:t>
            </a:r>
            <a:r>
              <a:rPr sz="2200" dirty="0" err="1"/>
              <a:t>investigación</a:t>
            </a:r>
            <a:endParaRPr sz="2200" dirty="0"/>
          </a:p>
          <a:p>
            <a:endParaRPr sz="2200" dirty="0"/>
          </a:p>
          <a:p>
            <a:r>
              <a:rPr sz="2200" dirty="0" err="1"/>
              <a:t>Servicios</a:t>
            </a:r>
            <a:r>
              <a:rPr sz="2200" dirty="0"/>
              <a:t> </a:t>
            </a:r>
            <a:r>
              <a:rPr sz="2200" dirty="0" err="1"/>
              <a:t>incluyen</a:t>
            </a:r>
            <a:r>
              <a:rPr sz="2200" dirty="0"/>
              <a:t>:</a:t>
            </a:r>
          </a:p>
          <a:p>
            <a:r>
              <a:rPr sz="2200" dirty="0"/>
              <a:t>• </a:t>
            </a:r>
            <a:r>
              <a:rPr sz="2200" dirty="0" err="1"/>
              <a:t>Educación</a:t>
            </a:r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Referencias</a:t>
            </a:r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Traducción</a:t>
            </a:r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Apoyo</a:t>
            </a:r>
            <a:r>
              <a:rPr sz="2200" dirty="0"/>
              <a:t> para </a:t>
            </a:r>
            <a:r>
              <a:rPr sz="2200" dirty="0" err="1"/>
              <a:t>el</a:t>
            </a:r>
            <a:r>
              <a:rPr sz="2200" dirty="0"/>
              <a:t> </a:t>
            </a:r>
            <a:r>
              <a:rPr sz="2200" dirty="0" err="1"/>
              <a:t>cumplimiento</a:t>
            </a:r>
            <a:endParaRPr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Autofit/>
          </a:bodyPr>
          <a:lstStyle/>
          <a:p>
            <a:r>
              <a:rPr sz="2200" dirty="0" err="1"/>
              <a:t>Actividad</a:t>
            </a:r>
            <a:r>
              <a:rPr sz="2200" dirty="0"/>
              <a:t> </a:t>
            </a:r>
            <a:r>
              <a:rPr sz="2200" dirty="0" err="1"/>
              <a:t>en</a:t>
            </a:r>
            <a:r>
              <a:rPr sz="2200" dirty="0"/>
              <a:t> Grupo – DWO </a:t>
            </a:r>
            <a:r>
              <a:rPr sz="2200" dirty="0" err="1"/>
              <a:t>en</a:t>
            </a:r>
            <a:r>
              <a:rPr sz="2200" dirty="0"/>
              <a:t> </a:t>
            </a:r>
            <a:r>
              <a:rPr sz="2200" dirty="0" err="1"/>
              <a:t>Acción</a:t>
            </a:r>
            <a:endParaRPr sz="2200" dirty="0"/>
          </a:p>
          <a:p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Divídanse</a:t>
            </a:r>
            <a:r>
              <a:rPr sz="2200" dirty="0"/>
              <a:t> </a:t>
            </a:r>
            <a:r>
              <a:rPr sz="2200" dirty="0" err="1"/>
              <a:t>en</a:t>
            </a:r>
            <a:r>
              <a:rPr sz="2200" dirty="0"/>
              <a:t> </a:t>
            </a:r>
            <a:r>
              <a:rPr sz="2200" dirty="0" err="1"/>
              <a:t>grupos</a:t>
            </a:r>
            <a:r>
              <a:rPr sz="2200" dirty="0"/>
              <a:t> </a:t>
            </a:r>
            <a:r>
              <a:rPr sz="2200" dirty="0" err="1"/>
              <a:t>pequeños</a:t>
            </a:r>
            <a:r>
              <a:rPr sz="2200" dirty="0"/>
              <a:t> (4 personas)</a:t>
            </a:r>
          </a:p>
          <a:p>
            <a:r>
              <a:rPr sz="2200" dirty="0"/>
              <a:t>• Lean un </a:t>
            </a:r>
            <a:r>
              <a:rPr sz="2200" dirty="0" err="1"/>
              <a:t>escenario</a:t>
            </a:r>
            <a:r>
              <a:rPr sz="2200" dirty="0"/>
              <a:t> de la </a:t>
            </a:r>
            <a:r>
              <a:rPr sz="2200" dirty="0" err="1"/>
              <a:t>vida</a:t>
            </a:r>
            <a:r>
              <a:rPr sz="2200" dirty="0"/>
              <a:t> real</a:t>
            </a:r>
          </a:p>
          <a:p>
            <a:r>
              <a:rPr sz="2200" dirty="0"/>
              <a:t>• </a:t>
            </a:r>
            <a:r>
              <a:rPr sz="2200" dirty="0" err="1"/>
              <a:t>Conversen</a:t>
            </a:r>
            <a:r>
              <a:rPr sz="2200" dirty="0"/>
              <a:t> </a:t>
            </a:r>
            <a:r>
              <a:rPr sz="2200" dirty="0" err="1"/>
              <a:t>durante</a:t>
            </a:r>
            <a:r>
              <a:rPr sz="2200" dirty="0"/>
              <a:t> 20 </a:t>
            </a:r>
            <a:r>
              <a:rPr sz="2200" dirty="0" err="1"/>
              <a:t>minutos</a:t>
            </a:r>
            <a:endParaRPr sz="2200" dirty="0"/>
          </a:p>
          <a:p>
            <a:r>
              <a:rPr sz="2200" dirty="0"/>
              <a:t>• Elijan a </a:t>
            </a:r>
            <a:r>
              <a:rPr sz="2200" dirty="0" err="1"/>
              <a:t>una</a:t>
            </a:r>
            <a:r>
              <a:rPr sz="2200" dirty="0"/>
              <a:t> persona para </a:t>
            </a:r>
            <a:r>
              <a:rPr sz="2200" dirty="0" err="1"/>
              <a:t>compartir</a:t>
            </a:r>
            <a:r>
              <a:rPr sz="2200" dirty="0"/>
              <a:t> </a:t>
            </a:r>
            <a:r>
              <a:rPr sz="2200" dirty="0" err="1"/>
              <a:t>los</a:t>
            </a:r>
            <a:r>
              <a:rPr sz="2200" dirty="0"/>
              <a:t> </a:t>
            </a:r>
            <a:r>
              <a:rPr sz="2200" dirty="0" err="1"/>
              <a:t>aprendizajes</a:t>
            </a:r>
            <a:r>
              <a:rPr sz="2200" dirty="0"/>
              <a:t> clave con </a:t>
            </a:r>
            <a:r>
              <a:rPr sz="2200" dirty="0" err="1"/>
              <a:t>el</a:t>
            </a:r>
            <a:r>
              <a:rPr sz="2200" dirty="0"/>
              <a:t> </a:t>
            </a:r>
            <a:r>
              <a:rPr sz="2200" dirty="0" err="1"/>
              <a:t>grupo</a:t>
            </a:r>
            <a:endParaRPr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048"/>
            <a:ext cx="8229600" cy="1143000"/>
          </a:xfrm>
        </p:spPr>
        <p:txBody>
          <a:bodyPr>
            <a:noAutofit/>
          </a:bodyPr>
          <a:lstStyle/>
          <a:p>
            <a:r>
              <a:rPr sz="2200" dirty="0" err="1"/>
              <a:t>Reflexión</a:t>
            </a:r>
            <a:r>
              <a:rPr sz="2200" dirty="0"/>
              <a:t> Final + </a:t>
            </a:r>
            <a:r>
              <a:rPr sz="2200" dirty="0" err="1"/>
              <a:t>Diálogo</a:t>
            </a:r>
            <a:r>
              <a:rPr sz="2200" dirty="0"/>
              <a:t> Abierto</a:t>
            </a:r>
          </a:p>
          <a:p>
            <a:endParaRPr sz="2200" dirty="0"/>
          </a:p>
          <a:p>
            <a:r>
              <a:rPr sz="2200" dirty="0"/>
              <a:t>Espacio para </a:t>
            </a:r>
            <a:r>
              <a:rPr sz="2200" dirty="0" err="1"/>
              <a:t>preguntas</a:t>
            </a:r>
            <a:r>
              <a:rPr sz="2200" dirty="0"/>
              <a:t> y </a:t>
            </a:r>
            <a:r>
              <a:rPr sz="2200" dirty="0" err="1"/>
              <a:t>experiencias</a:t>
            </a:r>
            <a:r>
              <a:rPr sz="2200" dirty="0"/>
              <a:t> </a:t>
            </a:r>
            <a:r>
              <a:rPr sz="2200" dirty="0" err="1"/>
              <a:t>compartidas</a:t>
            </a:r>
            <a:endParaRPr sz="2200" dirty="0"/>
          </a:p>
          <a:p>
            <a:endParaRPr sz="2200" dirty="0"/>
          </a:p>
          <a:p>
            <a:r>
              <a:rPr sz="2200" dirty="0" err="1"/>
              <a:t>Preguntas</a:t>
            </a:r>
            <a:r>
              <a:rPr sz="2200" dirty="0"/>
              <a:t> de </a:t>
            </a:r>
            <a:r>
              <a:rPr sz="2200" dirty="0" err="1"/>
              <a:t>reflexión</a:t>
            </a:r>
            <a:r>
              <a:rPr sz="2200" dirty="0"/>
              <a:t>:</a:t>
            </a:r>
          </a:p>
          <a:p>
            <a:r>
              <a:rPr sz="2200" dirty="0"/>
              <a:t>• ¿</a:t>
            </a:r>
            <a:r>
              <a:rPr sz="2200" dirty="0" err="1"/>
              <a:t>Cómo</a:t>
            </a:r>
            <a:r>
              <a:rPr sz="2200" dirty="0"/>
              <a:t> </a:t>
            </a:r>
            <a:r>
              <a:rPr sz="2200" dirty="0" err="1"/>
              <a:t>usarás</a:t>
            </a:r>
            <a:r>
              <a:rPr sz="2200" dirty="0"/>
              <a:t> </a:t>
            </a:r>
            <a:r>
              <a:rPr sz="2200" dirty="0" err="1"/>
              <a:t>esta</a:t>
            </a:r>
            <a:r>
              <a:rPr sz="2200" dirty="0"/>
              <a:t> </a:t>
            </a:r>
            <a:r>
              <a:rPr sz="2200" dirty="0" err="1"/>
              <a:t>información</a:t>
            </a:r>
            <a:r>
              <a:rPr sz="2200" dirty="0"/>
              <a:t> </a:t>
            </a:r>
            <a:r>
              <a:rPr sz="2200" dirty="0" err="1"/>
              <a:t>en</a:t>
            </a:r>
            <a:r>
              <a:rPr sz="2200" dirty="0"/>
              <a:t> </a:t>
            </a:r>
            <a:r>
              <a:rPr sz="2200" dirty="0" err="1"/>
              <a:t>tu</a:t>
            </a:r>
            <a:r>
              <a:rPr sz="2200" dirty="0"/>
              <a:t> comunidad?</a:t>
            </a:r>
          </a:p>
          <a:p>
            <a:r>
              <a:rPr sz="2200" dirty="0"/>
              <a:t>• ¿</a:t>
            </a:r>
            <a:r>
              <a:rPr sz="2200" dirty="0" err="1"/>
              <a:t>Qué</a:t>
            </a:r>
            <a:r>
              <a:rPr sz="2200" dirty="0"/>
              <a:t> es algo </a:t>
            </a:r>
            <a:r>
              <a:rPr sz="2200" dirty="0" err="1"/>
              <a:t>que</a:t>
            </a:r>
            <a:r>
              <a:rPr sz="2200" dirty="0"/>
              <a:t> </a:t>
            </a:r>
            <a:r>
              <a:rPr sz="2200" dirty="0" err="1"/>
              <a:t>te</a:t>
            </a:r>
            <a:r>
              <a:rPr sz="2200" dirty="0"/>
              <a:t> </a:t>
            </a:r>
            <a:r>
              <a:rPr sz="2200" dirty="0" err="1"/>
              <a:t>llevas</a:t>
            </a:r>
            <a:r>
              <a:rPr sz="2200" dirty="0"/>
              <a:t> de la </a:t>
            </a:r>
            <a:r>
              <a:rPr sz="2200" dirty="0" err="1"/>
              <a:t>sesión</a:t>
            </a:r>
            <a:r>
              <a:rPr sz="2200" dirty="0"/>
              <a:t> de hoy?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6419"/>
            <a:ext cx="8229600" cy="1143000"/>
          </a:xfrm>
        </p:spPr>
        <p:txBody>
          <a:bodyPr>
            <a:noAutofit/>
          </a:bodyPr>
          <a:lstStyle/>
          <a:p>
            <a:r>
              <a:rPr sz="2200" dirty="0"/>
              <a:t>Cierre + </a:t>
            </a:r>
            <a:r>
              <a:rPr sz="2200" dirty="0" err="1"/>
              <a:t>Próximos</a:t>
            </a:r>
            <a:r>
              <a:rPr sz="2200" dirty="0"/>
              <a:t> Pasos</a:t>
            </a:r>
          </a:p>
          <a:p>
            <a:endParaRPr sz="2200" dirty="0"/>
          </a:p>
          <a:p>
            <a:r>
              <a:rPr sz="2200" dirty="0"/>
              <a:t>Gracias </a:t>
            </a:r>
            <a:r>
              <a:rPr sz="2200" dirty="0" err="1"/>
              <a:t>por</a:t>
            </a:r>
            <a:r>
              <a:rPr sz="2200" dirty="0"/>
              <a:t> </a:t>
            </a:r>
            <a:r>
              <a:rPr sz="2200" dirty="0" err="1"/>
              <a:t>su</a:t>
            </a:r>
            <a:r>
              <a:rPr sz="2200" dirty="0"/>
              <a:t> </a:t>
            </a:r>
            <a:r>
              <a:rPr sz="2200" dirty="0" err="1"/>
              <a:t>tiempo</a:t>
            </a:r>
            <a:r>
              <a:rPr sz="2200" dirty="0"/>
              <a:t> y </a:t>
            </a:r>
            <a:r>
              <a:rPr sz="2200" dirty="0" err="1"/>
              <a:t>compromiso</a:t>
            </a:r>
            <a:endParaRPr sz="2200" dirty="0"/>
          </a:p>
          <a:p>
            <a:endParaRPr sz="2200" dirty="0"/>
          </a:p>
          <a:p>
            <a:r>
              <a:rPr sz="2200" dirty="0" err="1"/>
              <a:t>Recursos</a:t>
            </a:r>
            <a:r>
              <a:rPr sz="2200" dirty="0"/>
              <a:t> de </a:t>
            </a:r>
            <a:r>
              <a:rPr sz="2200" dirty="0" err="1"/>
              <a:t>seguimiento</a:t>
            </a:r>
            <a:r>
              <a:rPr sz="2200" dirty="0"/>
              <a:t> </a:t>
            </a:r>
            <a:r>
              <a:rPr sz="2200" dirty="0" err="1"/>
              <a:t>disponibles</a:t>
            </a:r>
            <a:r>
              <a:rPr sz="2200" dirty="0"/>
              <a:t> </a:t>
            </a:r>
            <a:r>
              <a:rPr sz="2200" dirty="0" err="1"/>
              <a:t>en</a:t>
            </a:r>
            <a:r>
              <a:rPr sz="2200" dirty="0"/>
              <a:t> la </a:t>
            </a:r>
            <a:r>
              <a:rPr sz="2200" dirty="0" err="1"/>
              <a:t>carpeta</a:t>
            </a:r>
            <a:r>
              <a:rPr sz="2200" dirty="0"/>
              <a:t> del kit</a:t>
            </a:r>
          </a:p>
          <a:p>
            <a:endParaRPr sz="2200" dirty="0"/>
          </a:p>
          <a:p>
            <a:r>
              <a:rPr sz="2200" dirty="0" err="1"/>
              <a:t>Contacta</a:t>
            </a:r>
            <a:r>
              <a:rPr sz="2200" dirty="0"/>
              <a:t> a OLS para:</a:t>
            </a:r>
          </a:p>
          <a:p>
            <a:r>
              <a:rPr sz="2200" dirty="0"/>
              <a:t>• </a:t>
            </a:r>
            <a:r>
              <a:rPr sz="2200" dirty="0" err="1"/>
              <a:t>Apoyo</a:t>
            </a:r>
            <a:r>
              <a:rPr sz="2200" dirty="0"/>
              <a:t> para </a:t>
            </a:r>
            <a:r>
              <a:rPr sz="2200" dirty="0" err="1"/>
              <a:t>capacitaciones</a:t>
            </a:r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Materiales</a:t>
            </a:r>
            <a:r>
              <a:rPr sz="2200" dirty="0"/>
              <a:t> </a:t>
            </a:r>
            <a:r>
              <a:rPr sz="2200" dirty="0" err="1"/>
              <a:t>impresos</a:t>
            </a:r>
            <a:endParaRPr sz="2200" dirty="0"/>
          </a:p>
          <a:p>
            <a:r>
              <a:rPr sz="2200" dirty="0"/>
              <a:t>• </a:t>
            </a:r>
            <a:r>
              <a:rPr sz="2200" dirty="0" err="1"/>
              <a:t>Colaboración</a:t>
            </a:r>
            <a:r>
              <a:rPr sz="2200" dirty="0"/>
              <a:t> </a:t>
            </a:r>
            <a:r>
              <a:rPr sz="2200" dirty="0" err="1"/>
              <a:t>en</a:t>
            </a:r>
            <a:r>
              <a:rPr sz="2200" dirty="0"/>
              <a:t> </a:t>
            </a:r>
            <a:r>
              <a:rPr sz="2200" dirty="0" err="1"/>
              <a:t>alcance</a:t>
            </a:r>
            <a:r>
              <a:rPr sz="2200" dirty="0"/>
              <a:t> </a:t>
            </a:r>
            <a:r>
              <a:rPr sz="2200" dirty="0" err="1"/>
              <a:t>comunitario</a:t>
            </a:r>
            <a:endParaRPr sz="2200" dirty="0"/>
          </a:p>
          <a:p>
            <a:endParaRPr sz="2200" dirty="0"/>
          </a:p>
          <a:p>
            <a:r>
              <a:rPr sz="2200" dirty="0" err="1"/>
              <a:t>Sigamos</a:t>
            </a:r>
            <a:r>
              <a:rPr sz="2200" dirty="0"/>
              <a:t> </a:t>
            </a:r>
            <a:r>
              <a:rPr sz="2200" dirty="0" err="1"/>
              <a:t>en</a:t>
            </a:r>
            <a:r>
              <a:rPr sz="2200" dirty="0"/>
              <a:t> </a:t>
            </a:r>
            <a:r>
              <a:rPr sz="2200" dirty="0" err="1"/>
              <a:t>contacto</a:t>
            </a:r>
            <a:r>
              <a:rPr sz="2200" dirty="0"/>
              <a:t>:</a:t>
            </a:r>
          </a:p>
          <a:p>
            <a:r>
              <a:rPr sz="2200" dirty="0"/>
              <a:t>[</a:t>
            </a:r>
            <a:r>
              <a:rPr sz="2200" dirty="0" err="1"/>
              <a:t>correo</a:t>
            </a:r>
            <a:r>
              <a:rPr sz="2200" dirty="0"/>
              <a:t> </a:t>
            </a:r>
            <a:r>
              <a:rPr sz="2200" dirty="0" err="1"/>
              <a:t>electrónico</a:t>
            </a:r>
            <a:r>
              <a:rPr sz="2200" dirty="0"/>
              <a:t> o </a:t>
            </a:r>
            <a:r>
              <a:rPr sz="2200" dirty="0" err="1"/>
              <a:t>teléfono</a:t>
            </a:r>
            <a:r>
              <a:rPr sz="2200" dirty="0"/>
              <a:t>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9192DCC0E1564D9B61BB09F4AEDE1B" ma:contentTypeVersion="29" ma:contentTypeDescription="Create a new document." ma:contentTypeScope="" ma:versionID="19b205db05d258a9ef56d7805a5142c1">
  <xsd:schema xmlns:xsd="http://www.w3.org/2001/XMLSchema" xmlns:xs="http://www.w3.org/2001/XMLSchema" xmlns:p="http://schemas.microsoft.com/office/2006/metadata/properties" xmlns:ns1="http://schemas.microsoft.com/sharepoint/v3" xmlns:ns2="571c16bc-617a-4abd-9624-fe54ce89d2fb" xmlns:ns3="4dbb4e42-54bb-4441-aa00-be0fe0b1b118" xmlns:ns4="http://schemas.microsoft.com/sharepoint/v4" xmlns:ns5="97c2a25c-25db-4634-b347-87ab0af10b27" targetNamespace="http://schemas.microsoft.com/office/2006/metadata/properties" ma:root="true" ma:fieldsID="0ba48a35634de03dd30cc8da5ace9195" ns1:_="" ns2:_="" ns3:_="" ns4:_="" ns5:_="">
    <xsd:import namespace="http://schemas.microsoft.com/sharepoint/v3"/>
    <xsd:import namespace="571c16bc-617a-4abd-9624-fe54ce89d2fb"/>
    <xsd:import namespace="4dbb4e42-54bb-4441-aa00-be0fe0b1b118"/>
    <xsd:import namespace="http://schemas.microsoft.com/sharepoint/v4"/>
    <xsd:import namespace="97c2a25c-25db-4634-b347-87ab0af10b27"/>
    <xsd:element name="properties">
      <xsd:complexType>
        <xsd:sequence>
          <xsd:element name="documentManagement">
            <xsd:complexType>
              <xsd:all>
                <xsd:element ref="ns2:HIGHLIGHTS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4:IconOverlay" minOccurs="0"/>
                <xsd:element ref="ns2:lcf76f155ced4ddcb4097134ff3c332f" minOccurs="0"/>
                <xsd:element ref="ns5:TaxCatchAll" minOccurs="0"/>
                <xsd:element ref="ns2:PublicationTag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1c16bc-617a-4abd-9624-fe54ce89d2fb" elementFormDefault="qualified">
    <xsd:import namespace="http://schemas.microsoft.com/office/2006/documentManagement/types"/>
    <xsd:import namespace="http://schemas.microsoft.com/office/infopath/2007/PartnerControls"/>
    <xsd:element name="HIGHLIGHTS" ma:index="2" nillable="true" ma:displayName="HIGHLIGHTS" ma:default="Highlight" ma:format="Dropdown" ma:internalName="HIGHLIGHTS" ma:readOnly="false">
      <xsd:simpleType>
        <xsd:restriction base="dms:Choice">
          <xsd:enumeration value="Highlight"/>
          <xsd:enumeration value="Choice 2"/>
          <xsd:enumeration value="Choice 3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description="" ma:hidden="true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hidden="true" ma:internalName="MediaServiceOCR" ma:readOnly="true">
      <xsd:simpleType>
        <xsd:restriction base="dms:Note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hidden="true" ma:internalName="MediaServiceKeyPoints" ma:readOnly="true">
      <xsd:simpleType>
        <xsd:restriction base="dms:Note"/>
      </xsd:simpleType>
    </xsd:element>
    <xsd:element name="MediaServiceLocation" ma:index="20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ec48df8-e8cc-4a73-a73e-519b29584a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PublicationTag" ma:index="28" nillable="true" ma:displayName="Publication Tag" ma:format="Dropdown" ma:hidden="true" ma:internalName="PublicationTag" ma:readOnly="false">
      <xsd:simpleType>
        <xsd:restriction base="dms:Choice">
          <xsd:enumeration value="Workplace Poster 23"/>
          <xsd:enumeration value="DWO NOR"/>
          <xsd:enumeration value="HEP Poster"/>
          <xsd:enumeration value="AHEP Poster"/>
          <xsd:enumeration value="Native Files"/>
        </xsd:restriction>
      </xsd:simple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b4e42-54bb-4441-aa00-be0fe0b1b1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4" nillable="true" ma:displayName="IconOverlay" ma:hidden="true" ma:internalName="IconOverlay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2a25c-25db-4634-b347-87ab0af10b27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90f239d-a70d-4d69-86dd-0fa8ff75a51f}" ma:internalName="TaxCatchAll" ma:readOnly="false" ma:showField="CatchAllData" ma:web="4dbb4e42-54bb-4441-aa00-be0fe0b1b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conOverlay xmlns="http://schemas.microsoft.com/sharepoint/v4" xsi:nil="true"/>
    <_ip_UnifiedCompliancePolicyProperties xmlns="http://schemas.microsoft.com/sharepoint/v3" xsi:nil="true"/>
    <HIGHLIGHTS xmlns="571c16bc-617a-4abd-9624-fe54ce89d2fb">Highlight</HIGHLIGHTS>
    <lcf76f155ced4ddcb4097134ff3c332f xmlns="571c16bc-617a-4abd-9624-fe54ce89d2fb">
      <Terms xmlns="http://schemas.microsoft.com/office/infopath/2007/PartnerControls"/>
    </lcf76f155ced4ddcb4097134ff3c332f>
    <TaxCatchAll xmlns="97c2a25c-25db-4634-b347-87ab0af10b27" xsi:nil="true"/>
    <PublicationTag xmlns="571c16bc-617a-4abd-9624-fe54ce89d2f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EC5E41-AA18-4D25-9E8D-49996D10C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71c16bc-617a-4abd-9624-fe54ce89d2fb"/>
    <ds:schemaRef ds:uri="4dbb4e42-54bb-4441-aa00-be0fe0b1b118"/>
    <ds:schemaRef ds:uri="http://schemas.microsoft.com/sharepoint/v4"/>
    <ds:schemaRef ds:uri="97c2a25c-25db-4634-b347-87ab0af10b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0BFD24-0831-4F81-9E2F-3C19D499F2A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microsoft.com/sharepoint/v4"/>
    <ds:schemaRef ds:uri="571c16bc-617a-4abd-9624-fe54ce89d2fb"/>
    <ds:schemaRef ds:uri="97c2a25c-25db-4634-b347-87ab0af10b27"/>
  </ds:schemaRefs>
</ds:datastoreItem>
</file>

<file path=customXml/itemProps3.xml><?xml version="1.0" encoding="utf-8"?>
<ds:datastoreItem xmlns:ds="http://schemas.openxmlformats.org/officeDocument/2006/customXml" ds:itemID="{5C30A2BB-ED92-4738-BF6D-FBA7B0E1781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500</Words>
  <Application>Microsoft Office PowerPoint</Application>
  <PresentationFormat>On-screen Show (4:3)</PresentationFormat>
  <Paragraphs>108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Bienvenida + Descripción General de la Capacitación  Oficina de Normas Laborales (OLS) Propósito: Capacitar a educadores comunitarios y defensores sobre la DWO  Reglas básicas: • Acceso al idioma • Participación respetuosa • Inclusión  Presentaciones: Nombre, organización y rol  Pregunta inicial: ¿Qué te trajo a esta sesión?</vt:lpstr>
      <vt:lpstr>Contexto: Trabajadores del Hogar en EE. UU.  • Históricamente excluidos de las leyes laborales • Desafíos:   – Aislamiento   – Informalidad   – Riesgo de explotación  El rol de Seattle: • Primera ciudad en EE. UU. en aprobar una DWO • Creación de la Junta de Normas para Trabajadores del Hogar (DWSB)</vt:lpstr>
      <vt:lpstr>¿Qué Hace Única a la DWO de Seattle?  • Cubre empleados y contratistas independientes • Aplica a entidades contratantes individuales (hogares)  Protecciones legales incluyen: • Salario mínimo de Seattle • Descansos:   – 30 minutos sin pago para comida (después de 5 horas)   – 10 minutos pagados de descanso (cada 4 horas) • Día de descanso después de 6 días consecutivos (trabajadores internos) • Protección contra confiscación de documentos</vt:lpstr>
      <vt:lpstr>¿Quién Está Cubierto?  Trabajadores del hogar: • Niñeras • Personas que limpian casas • Jardineros/as • Cocineros/as • Asistentes de cuidado en el hogar  Entidades contratantes: • Personas u hogares que pagan por estos servicios  Incluye trabajo de tiempo completo, medio tiempo y plataformas bajo demanda</vt:lpstr>
      <vt:lpstr>Tu Rol como Capacitador/a Comunitario/a  Por qué los mensajeros de confianza son clave: • Construyen credibilidad • Reducen barreras  Consejos para conversar con trabajadores y empleadores: • Usa lenguaje claro y sencillo • Encuentra a las personas donde están  Barreras comunes: • Miedo a represalias • Preocupaciones sobre estatus migratorio • Falta de comunicación formal</vt:lpstr>
      <vt:lpstr>Cómo se Hace Cumplir la Ley  La OLS proporciona: • Cumplimiento de la ley • Apoyo para el cumplimiento  Trabajadores pueden contactar a OLS: • Proceso confidencial • Sin riesgo de represalias  Entidades contratantes pueden hacer preguntas sin activar una investigación  Servicios incluyen: • Educación • Referencias • Traducción • Apoyo para el cumplimiento</vt:lpstr>
      <vt:lpstr>Actividad en Grupo – DWO en Acción  • Divídanse en grupos pequeños (4 personas) • Lean un escenario de la vida real • Conversen durante 20 minutos • Elijan a una persona para compartir los aprendizajes clave con el grupo</vt:lpstr>
      <vt:lpstr>Reflexión Final + Diálogo Abierto  Espacio para preguntas y experiencias compartidas  Preguntas de reflexión: • ¿Cómo usarás esta información en tu comunidad? • ¿Qué es algo que te llevas de la sesión de hoy?</vt:lpstr>
      <vt:lpstr>Cierre + Próximos Pasos  Gracias por su tiempo y compromiso  Recursos de seguimiento disponibles en la carpeta del kit  Contacta a OLS para: • Apoyo para capacitaciones • Materiales impresos • Colaboración en alcance comunitario  Sigamos en contacto: [correo electrónico o teléfono]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Molina, Jennifer</cp:lastModifiedBy>
  <cp:revision>49</cp:revision>
  <dcterms:created xsi:type="dcterms:W3CDTF">2013-01-27T09:14:16Z</dcterms:created>
  <dcterms:modified xsi:type="dcterms:W3CDTF">2025-12-22T20:35:14Z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0x010100CB9192DCC0E1564D9B61BB09F4AEDE1B</vt:lpwstr>
  </property>
  <property fmtid="{D5CDD505-2E9C-101B-9397-08002B2CF9AE}" pid="3" name="MediaServiceImageTags">
    <vt:lpwstr/>
  </property>
</Properties>
</file>