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 bookmarkIdSeed="2">
  <p:sldMasterIdLst>
    <p:sldMasterId id="2147483660" r:id="rId4"/>
  </p:sldMasterIdLst>
  <p:notesMasterIdLst>
    <p:notesMasterId r:id="rId28"/>
  </p:notesMasterIdLst>
  <p:sldIdLst>
    <p:sldId id="271" r:id="rId5"/>
    <p:sldId id="747" r:id="rId6"/>
    <p:sldId id="761" r:id="rId7"/>
    <p:sldId id="257" r:id="rId8"/>
    <p:sldId id="3129" r:id="rId9"/>
    <p:sldId id="3145" r:id="rId10"/>
    <p:sldId id="3146" r:id="rId11"/>
    <p:sldId id="1211" r:id="rId12"/>
    <p:sldId id="1282" r:id="rId13"/>
    <p:sldId id="3138" r:id="rId14"/>
    <p:sldId id="3147" r:id="rId15"/>
    <p:sldId id="3148" r:id="rId16"/>
    <p:sldId id="1216" r:id="rId17"/>
    <p:sldId id="1283" r:id="rId18"/>
    <p:sldId id="258" r:id="rId19"/>
    <p:sldId id="3149" r:id="rId20"/>
    <p:sldId id="1082" r:id="rId21"/>
    <p:sldId id="3141" r:id="rId22"/>
    <p:sldId id="3142" r:id="rId23"/>
    <p:sldId id="3143" r:id="rId24"/>
    <p:sldId id="3144" r:id="rId25"/>
    <p:sldId id="3134" r:id="rId26"/>
    <p:sldId id="265" r:id="rId27"/>
  </p:sldIdLst>
  <p:sldSz cx="12192000" cy="6858000"/>
  <p:notesSz cx="6858000" cy="9144000"/>
  <p:embeddedFontLst>
    <p:embeddedFont>
      <p:font typeface="Poppins" panose="00000500000000000000" pitchFamily="2" charset="0"/>
      <p:regular r:id="rId29"/>
      <p:bold r:id="rId30"/>
      <p:italic r:id="rId31"/>
      <p:boldItalic r:id="rId32"/>
    </p:embeddedFont>
    <p:embeddedFont>
      <p:font typeface="Poppins Medium" panose="00000600000000000000" pitchFamily="2" charset="0"/>
      <p:regular r:id="rId33"/>
      <p:italic r:id="rId34"/>
    </p:embeddedFont>
    <p:embeddedFont>
      <p:font typeface="Poppins SemiBold" panose="00000700000000000000" pitchFamily="2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6EA716-4E6C-6562-C5F0-8F9E61F5A700}" name="Kelly McGourty" initials="KM" userId="S::KMcGourty@psrc.org::ec97cac5-2fbb-4caa-914b-4cc5e0cba1b0" providerId="AD"/>
  <p188:author id="{C93B62B2-1D2D-822D-85CE-B9AF0EE295AD}" name="Nick Johnson" initials="NJ" userId="S::NJohnson@psrc.org::3a826709-0383-47f1-a8ec-476a32e78aa8" providerId="AD"/>
  <p188:author id="{8B27A2BF-271F-E939-D36A-06E81ABA4E10}" name="Allie Perez" initials="AP" userId="S::APerez@psrc.org::b4672f5d-b7e1-47d1-8996-c12053e739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9"/>
    <a:srgbClr val="00A7A1"/>
    <a:srgbClr val="999999"/>
    <a:srgbClr val="92278F"/>
    <a:srgbClr val="00E6DB"/>
    <a:srgbClr val="A3FFFB"/>
    <a:srgbClr val="00EEE3"/>
    <a:srgbClr val="00C8BE"/>
    <a:srgbClr val="81FFF9"/>
    <a:srgbClr val="F5D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526523-9AA7-4AEF-BDE7-44D804CE998A}" v="3" dt="2026-05-08T20:34:52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74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169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53891-1B6E-48BA-B699-D779533FBFFC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282DF-2F2D-41AF-B812-203ECF45D3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2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467C7-3C33-41E9-B26D-74C9D1CF04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95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2F2E4-D440-9819-1019-E2702D84F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211165-1109-19B0-CF9C-2E221D3D2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95CAB-F0BC-0313-3657-C08FEAFA9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39B31-64C0-4AA2-8BFA-FB6D1A3C4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E246A-CC0C-446E-AECF-6E3759A56E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54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0D794-893E-ADA3-4E1A-81613D803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E6F4B-DAAD-1364-C033-0DB83A72F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C7303-3C2B-2AAC-01A8-3BEEB16DF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15AFA-2A88-8F4A-30BE-AD917683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21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0161-20AA-4989-8EB3-337450214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175FD2-D1E6-D81A-ACB6-59FF451E6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18212-711F-9558-EC05-10189B0A2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DEB4F-5328-469E-5B9B-3AD5B791B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23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1E301-FD0E-90DA-6DE3-D14E4734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83B44-D1D9-F49E-8061-EEBA7B407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AF3A09-C407-B5A4-8BF4-108C325C0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1F110-4748-7361-4440-BEB27356B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39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2EE91-AD8E-58BC-C337-A16136B85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E9F91-D84F-0E8E-A7BD-C7953E7E5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5BF98-0286-3185-3A25-1DCEA4627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F5EB7-BB4F-CC3A-F25F-A6473CBEF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12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1BC50-02FB-A2FF-6B52-7DB2D0FEC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4FDCE-F8C1-43DA-B5B8-A733D4686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C384C-7BB8-FE8C-996F-D41F7864F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3A0D3-A988-F913-91F4-6061A849B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11F8-749C-401C-8BA9-A2E70F2032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26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24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78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4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5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7E668-88C9-0E7A-144B-C149F995E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7ABE5-C20F-AC07-BA79-797F205BA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C7F04-8916-B7A5-9092-DE297C47C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6E205-E2D4-754B-4A49-1D6C3FE94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63964-8972-4227-A132-CF4277C856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31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E0A77-45C9-9600-D766-F23A553B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B7746-98C4-1C30-123D-09DD90968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4F83A-833C-86AC-65AE-D6AF5F687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21957-FA43-F0D0-6E09-33685045F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84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E6BB0-EF1B-4DB3-BFA5-9F9300B77F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8786A-372E-07A0-5D8E-945A9168D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426116-DC98-FDA7-2DB9-32D0D299D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88BC8E-4C4D-D2B6-E04E-FF1D68A18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4.3 million is what is in our most recent Demographic Profile (October 2024) – number is based on American Community Survey 2022 1-Year estimates.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492B2-2580-400F-BA1F-3BBA7234A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63964-8972-4227-A132-CF4277C856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09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163964-8972-4227-A132-CF4277C856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9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6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F977-8275-8830-9798-C3E7D0CF1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29D624-6651-0D46-71BF-7EFD3E850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12CDC-D70D-1670-26AF-25663BDFA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C9620-C7D8-E72C-D141-BAC24453C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03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CA2AD-75E5-682D-5B24-1CFC15FE5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1FA112-C0A6-3828-D38A-4F380B238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2770A-08ED-6D6B-CB97-324226BAB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C71D4-9F8C-9610-41AF-FFAB87362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3CDE246A-CC0C-446E-AECF-6E3759A56E54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66612">
                <a:defRPr/>
              </a:pPr>
              <a:t>7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49198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3AE30-3071-8AF4-35F6-5EC68DD52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77313-3315-4F48-7802-2D4846182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E3FFC8-AE1A-6308-B6BD-29E8B1A2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5C4E5-32E4-2ADB-D331-B02F79221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82DF-2F2D-41AF-B812-203ECF45D32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2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C5B29-BBD0-6EAE-1635-BC771B2B0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80671-FB5C-BB4F-2D97-E57E122AF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41A233-CC6C-9415-F1BC-828FD9D82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17AD2-904D-2170-DA07-5F970874B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E246A-CC0C-446E-AECF-6E3759A56E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9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5FC4B1B-BA23-DDF3-9C4F-B257E3EACD59}"/>
              </a:ext>
            </a:extLst>
          </p:cNvPr>
          <p:cNvPicPr>
            <a:picLocks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" y="6835"/>
            <a:ext cx="12189440" cy="57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4DE81-EFAC-01D2-2A9B-DD0F9FEF84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01358" y="491821"/>
            <a:ext cx="11389283" cy="117161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BC5CF-114A-321A-E68F-6C7ADDE5F1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01358" y="1663432"/>
            <a:ext cx="9144000" cy="453431"/>
          </a:xfr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subtitle/date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2B0226-A611-3C32-B7A3-037899F7D7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19" y="4578048"/>
            <a:ext cx="3089881" cy="91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C666B6-8DF4-5E57-EB32-5511E9247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525"/>
            <a:ext cx="5081551" cy="9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DC4A2E8-C6E7-34BA-0A1E-AE78376DF3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97791" y="5857025"/>
            <a:ext cx="7189124" cy="5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We are leaders in the region to realize equity for all. Diversity, racial equity</a:t>
            </a:r>
            <a:r>
              <a:rPr lang="en-US" sz="1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en-US" sz="15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and inclusion are integrated into how we carry out all our work.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19CFE94-D5CC-41E3-8D28-9E808756A5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09366" y="6434402"/>
            <a:ext cx="17043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9D92"/>
                </a:solidFill>
                <a:latin typeface="Poppins Medium" pitchFamily="2" charset="77"/>
                <a:cs typeface="Poppins Medium" pitchFamily="2" charset="77"/>
              </a:rPr>
              <a:t>psrc.org/equity</a:t>
            </a:r>
          </a:p>
        </p:txBody>
      </p:sp>
    </p:spTree>
    <p:extLst>
      <p:ext uri="{BB962C8B-B14F-4D97-AF65-F5344CB8AC3E}">
        <p14:creationId xmlns:p14="http://schemas.microsoft.com/office/powerpoint/2010/main" val="356099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water, shore&#10;&#10;Description automatically generated">
            <a:extLst>
              <a:ext uri="{FF2B5EF4-FFF2-40B4-BE49-F238E27FC236}">
                <a16:creationId xmlns:a16="http://schemas.microsoft.com/office/drawing/2014/main" id="{5A7F0EA9-1B00-E153-A676-334FF882B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61" y="0"/>
            <a:ext cx="12250522" cy="6890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A12750-DE7D-52B7-16D7-46C74C093B5E}"/>
              </a:ext>
            </a:extLst>
          </p:cNvPr>
          <p:cNvSpPr/>
          <p:nvPr/>
        </p:nvSpPr>
        <p:spPr>
          <a:xfrm>
            <a:off x="60512" y="184805"/>
            <a:ext cx="5214777" cy="149503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4E4F3B-6DF6-D672-93E8-5ED42D01C4A0}"/>
              </a:ext>
            </a:extLst>
          </p:cNvPr>
          <p:cNvSpPr txBox="1">
            <a:spLocks/>
          </p:cNvSpPr>
          <p:nvPr/>
        </p:nvSpPr>
        <p:spPr>
          <a:xfrm>
            <a:off x="10570579" y="6377000"/>
            <a:ext cx="442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A161E-7FE9-324D-B1A3-BF3F7A54C6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5965220-7D32-5145-A4B4-AF1D364BC4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75" y="441785"/>
            <a:ext cx="4521249" cy="981075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latin typeface="+mj-lt"/>
              </a:defRPr>
            </a:lvl1pPr>
          </a:lstStyle>
          <a:p>
            <a:pPr lvl="0"/>
            <a:r>
              <a:rPr lang="en-US" dirty="0"/>
              <a:t>A thank you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F3D48AD-7C7B-9353-B6DF-24DE58CA6C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924" y="3414830"/>
            <a:ext cx="4521249" cy="1227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contact name, title and email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25935-668C-E38B-1DD5-2F2438FA1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96" y="5394680"/>
            <a:ext cx="3403294" cy="101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5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B0DA8D-CE38-D927-9B67-845EBF2E2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8776"/>
          <a:stretch/>
        </p:blipFill>
        <p:spPr>
          <a:xfrm>
            <a:off x="0" y="0"/>
            <a:ext cx="12192000" cy="693637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79DA580-1AAE-2D39-95D1-F36EC3B272D2}"/>
              </a:ext>
            </a:extLst>
          </p:cNvPr>
          <p:cNvSpPr txBox="1">
            <a:spLocks/>
          </p:cNvSpPr>
          <p:nvPr/>
        </p:nvSpPr>
        <p:spPr>
          <a:xfrm>
            <a:off x="10561898" y="6387835"/>
            <a:ext cx="4589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A161E-7FE9-324D-B1A3-BF3F7A54C6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C4E553A-0357-4995-E477-975E1CA08F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924" y="3664883"/>
            <a:ext cx="5268126" cy="981075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a thank you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2963D28-F8E2-9FCC-ED7D-851D7ABDD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923" y="4737407"/>
            <a:ext cx="4465409" cy="122713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contact name, title and email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C3402-0FE5-BBCC-C0BF-9072AAC72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68" y="5372978"/>
            <a:ext cx="3403294" cy="101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7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7D55E81-D444-14A3-5F84-D2C0A5F08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4DE81-EFAC-01D2-2A9B-DD0F9FEF8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358" y="319946"/>
            <a:ext cx="11389283" cy="117161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BC5CF-114A-321A-E68F-6C7ADDE5F1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358" y="1491557"/>
            <a:ext cx="9144000" cy="453431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meeting title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2B0226-A611-3C32-B7A3-037899F7D7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19" y="5586457"/>
            <a:ext cx="3089881" cy="91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302C56-6DBD-A385-6C16-1EE97E1B15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638" y="1944700"/>
            <a:ext cx="9144000" cy="454025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70810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7D55E81-D444-14A3-5F84-D2C0A5F08F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54DE81-EFAC-01D2-2A9B-DD0F9FEF84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401358" y="491821"/>
            <a:ext cx="11389283" cy="117161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BC5CF-114A-321A-E68F-6C7ADDE5F1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401358" y="1663432"/>
            <a:ext cx="9144000" cy="453431"/>
          </a:xfr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subtitle/date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2B0226-A611-3C32-B7A3-037899F7D7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19" y="4578048"/>
            <a:ext cx="3089881" cy="91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C666B6-8DF4-5E57-EB32-5511E9247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525"/>
            <a:ext cx="5081551" cy="9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DC4A2E8-C6E7-34BA-0A1E-AE78376DF3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97791" y="5857025"/>
            <a:ext cx="7189124" cy="582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We are leaders in the region to realize equity for all. Diversity, racial equity</a:t>
            </a:r>
            <a:r>
              <a:rPr lang="en-US" sz="1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 </a:t>
            </a:r>
            <a:r>
              <a:rPr lang="en-US" sz="15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and inclusion are integrated into how we carry out all our work.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19CFE94-D5CC-41E3-8D28-9E808756A5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09366" y="6434402"/>
            <a:ext cx="17043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9D92"/>
                </a:solidFill>
                <a:latin typeface="Poppins Medium" pitchFamily="2" charset="77"/>
                <a:cs typeface="Poppins Medium" pitchFamily="2" charset="77"/>
              </a:rPr>
              <a:t>psrc.org/equity</a:t>
            </a:r>
          </a:p>
        </p:txBody>
      </p:sp>
    </p:spTree>
    <p:extLst>
      <p:ext uri="{BB962C8B-B14F-4D97-AF65-F5344CB8AC3E}">
        <p14:creationId xmlns:p14="http://schemas.microsoft.com/office/powerpoint/2010/main" val="308437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1B93FB-F738-6DE8-AB7C-41E17B4807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59180"/>
            <a:ext cx="12192000" cy="103822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908E0-2B84-E0C9-D6A4-8ADADE294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478" y="233043"/>
            <a:ext cx="10515600" cy="61047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AC9EB-F72D-7916-1B22-D9D04C0F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018" y="6259832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0DCB35-F7B5-BB0B-B9AD-109D5F52BC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4" y="6134008"/>
            <a:ext cx="718957" cy="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836233F-95C0-FBC8-3A1F-29488004B6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1500188"/>
            <a:ext cx="10182225" cy="46339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5893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AC9EB-F72D-7916-1B22-D9D04C0F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018" y="6259832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0DCB35-F7B5-BB0B-B9AD-109D5F52BC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4" y="6134008"/>
            <a:ext cx="718957" cy="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C8E16-C63A-38CA-FF9F-6B85F986F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62784" y="558942"/>
            <a:ext cx="6365358" cy="58789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2327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1F042-DB0B-98E4-A174-3D9D547AB572}"/>
              </a:ext>
            </a:extLst>
          </p:cNvPr>
          <p:cNvSpPr/>
          <p:nvPr/>
        </p:nvSpPr>
        <p:spPr>
          <a:xfrm>
            <a:off x="0" y="-59180"/>
            <a:ext cx="12192000" cy="103822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7373B09-1303-B391-17F5-85BA4985B8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478" y="233043"/>
            <a:ext cx="10515600" cy="61047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8138DB-FF7B-976A-BF60-66D764563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979045"/>
            <a:ext cx="6365358" cy="58789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5E39EBB-9242-8F81-54D0-5F856C30DB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4" y="6134008"/>
            <a:ext cx="718957" cy="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4EB7CD7-9D29-6B9C-FE72-59B5BEB967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2013" y="2246313"/>
            <a:ext cx="4175125" cy="23653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9F3A8EC-D646-E3FA-3B04-84330886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018" y="6259832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5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5FB9BE-267B-DAB0-D8D6-95310EA99792}"/>
              </a:ext>
            </a:extLst>
          </p:cNvPr>
          <p:cNvSpPr/>
          <p:nvPr/>
        </p:nvSpPr>
        <p:spPr>
          <a:xfrm>
            <a:off x="0" y="-59180"/>
            <a:ext cx="12192000" cy="103822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6F898A-2DB8-CA96-628B-238A257BB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478" y="233043"/>
            <a:ext cx="10515600" cy="61047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2822151-08CB-56E1-F760-85ED67A98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9553" y="979046"/>
            <a:ext cx="6372447" cy="58789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4454BCC-53E1-93EA-FC63-B8F967B8EC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4" y="6134008"/>
            <a:ext cx="718957" cy="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57B9B5-1808-2B0A-AC20-240DF4B675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8627" y="2740725"/>
            <a:ext cx="4175125" cy="23653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4B596F8-A0C8-04F4-2F54-E50F560A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018" y="6259832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1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 (cen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0F32A192-37A8-BA34-9142-78E917158FD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2691124" y="1984959"/>
            <a:ext cx="6230937" cy="44529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F04AE6-67F4-68C7-8C99-6E1CE138907F}"/>
              </a:ext>
            </a:extLst>
          </p:cNvPr>
          <p:cNvSpPr/>
          <p:nvPr/>
        </p:nvSpPr>
        <p:spPr>
          <a:xfrm>
            <a:off x="0" y="-59180"/>
            <a:ext cx="12192000" cy="103822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92497A-FD01-D2CA-FCB6-3CCA25D0F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478" y="233043"/>
            <a:ext cx="10515600" cy="61047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F039EAB-BA68-F5B6-83C2-C6955C5BCE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4" y="6134008"/>
            <a:ext cx="718957" cy="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5BE88AA-C902-7117-384C-B2A8CA0818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03" y="6495749"/>
            <a:ext cx="3629231" cy="32316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Click to add citation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B9A1EA0-6545-B015-83F9-1D2DED37B7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1124" y="1386463"/>
            <a:ext cx="6230937" cy="3651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8030ED-F1B9-460C-E66B-B563E781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018" y="6259832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6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E611CA78-A355-8DCA-B484-77A72DA724F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702175" y="1409700"/>
            <a:ext cx="5746750" cy="4918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97CB7-2F74-BBBC-C94F-2BD96566751F}"/>
              </a:ext>
            </a:extLst>
          </p:cNvPr>
          <p:cNvSpPr/>
          <p:nvPr/>
        </p:nvSpPr>
        <p:spPr>
          <a:xfrm>
            <a:off x="0" y="-59180"/>
            <a:ext cx="12192000" cy="103822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A1AA11-BCFE-7206-9F3A-2EB4487CE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478" y="233043"/>
            <a:ext cx="10515600" cy="61047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4B3135-62F2-148B-8B7D-807E44E1DD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4" y="6134008"/>
            <a:ext cx="718957" cy="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A68407E-0D0B-5958-3D2A-3170830A36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03" y="6495749"/>
            <a:ext cx="3629231" cy="32316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Click to add citation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6908B4-B047-A618-CB10-3D9DFCE3D8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531" y="2185567"/>
            <a:ext cx="3417018" cy="336634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5691433-5AE0-9497-AA61-49FFCB2BA6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67018" y="6259832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1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Graph (Cen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4373623-4E82-9DA9-B42F-26D42051454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814513" y="1822450"/>
            <a:ext cx="8890000" cy="4368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graph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97CB7-2F74-BBBC-C94F-2BD96566751F}"/>
              </a:ext>
            </a:extLst>
          </p:cNvPr>
          <p:cNvSpPr/>
          <p:nvPr/>
        </p:nvSpPr>
        <p:spPr>
          <a:xfrm>
            <a:off x="0" y="-59180"/>
            <a:ext cx="12192000" cy="1038225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A1AA11-BCFE-7206-9F3A-2EB4487CE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478" y="233043"/>
            <a:ext cx="10515600" cy="61047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4B3135-62F2-148B-8B7D-807E44E1DD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534" y="6134008"/>
            <a:ext cx="718957" cy="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D9F45B-55EE-C4CB-636C-408E798EA7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01" y="1258880"/>
            <a:ext cx="7405687" cy="37739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2400">
                <a:latin typeface="Poppins Medium" panose="00000600000000000000" pitchFamily="2" charset="0"/>
                <a:cs typeface="Poppins Medium" panose="00000600000000000000" pitchFamily="2" charset="0"/>
              </a:defRPr>
            </a:lvl3pPr>
          </a:lstStyle>
          <a:p>
            <a:pPr lvl="2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C404CFF-864A-A082-6230-9A812ED652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03" y="6495749"/>
            <a:ext cx="3629231" cy="32316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Click to add citation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419D20E-58AD-FA85-9018-CE01C2E2A3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67018" y="6259832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29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7BB288-D8C9-7217-99C8-A7155A12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F8B2-B6C3-8B8D-FADB-0BE55E007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2BF0A-CA22-BBCB-D783-8A5275A62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F7830-E11C-C646-BE2C-E46BAF17F287}" type="datetime1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6BE56-63BE-992F-7378-0D76E8D28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32447-F44C-B306-B23F-BB08B4DD0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A161E-7FE9-324D-B1A3-BF3F7A54C6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62" r:id="rId3"/>
    <p:sldLayoutId id="2147483676" r:id="rId4"/>
    <p:sldLayoutId id="2147483666" r:id="rId5"/>
    <p:sldLayoutId id="2147483668" r:id="rId6"/>
    <p:sldLayoutId id="2147483664" r:id="rId7"/>
    <p:sldLayoutId id="2147483670" r:id="rId8"/>
    <p:sldLayoutId id="2147483671" r:id="rId9"/>
    <p:sldLayoutId id="2147483672" r:id="rId10"/>
    <p:sldLayoutId id="2147483673" r:id="rId11"/>
    <p:sldLayoutId id="21474836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039A-E6E3-9546-1C4C-57BB4782B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358" y="131105"/>
            <a:ext cx="11389283" cy="1171611"/>
          </a:xfrm>
        </p:spPr>
        <p:txBody>
          <a:bodyPr>
            <a:noAutofit/>
          </a:bodyPr>
          <a:lstStyle/>
          <a:p>
            <a:r>
              <a:rPr lang="en-US" sz="4000" dirty="0"/>
              <a:t>Regional Transportation Plan 2026-2050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F4310-91A2-88B2-8C97-A9DEB016E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358" y="1302716"/>
            <a:ext cx="9144000" cy="453431"/>
          </a:xfrm>
        </p:spPr>
        <p:txBody>
          <a:bodyPr/>
          <a:lstStyle/>
          <a:p>
            <a:r>
              <a:rPr lang="en-US" dirty="0"/>
              <a:t>Seattle Bicycle Advisory Board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4DF10-A544-DCC0-B831-2801D1522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638" y="1755859"/>
            <a:ext cx="9144000" cy="454025"/>
          </a:xfrm>
        </p:spPr>
        <p:txBody>
          <a:bodyPr/>
          <a:lstStyle/>
          <a:p>
            <a:r>
              <a:rPr lang="en-US" dirty="0"/>
              <a:t>May 19, 2026</a:t>
            </a:r>
          </a:p>
        </p:txBody>
      </p:sp>
    </p:spTree>
    <p:extLst>
      <p:ext uri="{BB962C8B-B14F-4D97-AF65-F5344CB8AC3E}">
        <p14:creationId xmlns:p14="http://schemas.microsoft.com/office/powerpoint/2010/main" val="3735479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8036A-D3AD-2D07-3A77-5972FF4B4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Transportation System Visualization Tool.">
            <a:extLst>
              <a:ext uri="{FF2B5EF4-FFF2-40B4-BE49-F238E27FC236}">
                <a16:creationId xmlns:a16="http://schemas.microsoft.com/office/drawing/2014/main" id="{0ED0CCD4-AD4D-F9CE-D3A9-FD9F987A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4" y="1177851"/>
            <a:ext cx="10907736" cy="5119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A08BE-7C20-8F74-853A-0D8A85E43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78" y="233043"/>
            <a:ext cx="11687562" cy="610473"/>
          </a:xfrm>
        </p:spPr>
        <p:txBody>
          <a:bodyPr>
            <a:normAutofit/>
          </a:bodyPr>
          <a:lstStyle/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Transportation System Visualization Tool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440129-E921-64C0-487D-C2D90B1D7A34}"/>
              </a:ext>
            </a:extLst>
          </p:cNvPr>
          <p:cNvSpPr txBox="1">
            <a:spLocks/>
          </p:cNvSpPr>
          <p:nvPr/>
        </p:nvSpPr>
        <p:spPr>
          <a:xfrm>
            <a:off x="-41097" y="6492875"/>
            <a:ext cx="5264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77A161E-7FE9-324D-B1A3-BF3F7A54C6B3}" type="slidenum">
              <a:rPr lang="en-US" sz="1200" smtClean="0">
                <a:solidFill>
                  <a:schemeClr val="tx2">
                    <a:lumMod val="75000"/>
                  </a:schemeClr>
                </a:solidFill>
              </a:rPr>
              <a:pPr algn="ctr"/>
              <a:t>10</a:t>
            </a:fld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4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FE4A6-7989-BDFA-C5CE-445C0E9A6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AC6AD-4EF2-91B9-234D-C24FD6EF3C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0004" y="6378778"/>
            <a:ext cx="526420" cy="365125"/>
          </a:xfrm>
        </p:spPr>
        <p:txBody>
          <a:bodyPr/>
          <a:lstStyle/>
          <a:p>
            <a:pPr algn="ctr"/>
            <a:fld id="{577A161E-7FE9-324D-B1A3-BF3F7A54C6B3}" type="slidenum">
              <a:rPr lang="en-US" sz="1400" smtClean="0"/>
              <a:pPr algn="ctr"/>
              <a:t>11</a:t>
            </a:fld>
            <a:endParaRPr lang="en-US" sz="1400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2C3DBCC-ACFF-1F53-6146-030A8F6D92DB}"/>
              </a:ext>
            </a:extLst>
          </p:cNvPr>
          <p:cNvSpPr txBox="1">
            <a:spLocks/>
          </p:cNvSpPr>
          <p:nvPr/>
        </p:nvSpPr>
        <p:spPr>
          <a:xfrm>
            <a:off x="137160" y="182880"/>
            <a:ext cx="11776166" cy="639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 b="1" dirty="0"/>
              <a:t>Plan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054EC-0396-E4CF-4715-2026AECA3DCD}"/>
              </a:ext>
            </a:extLst>
          </p:cNvPr>
          <p:cNvSpPr txBox="1"/>
          <p:nvPr/>
        </p:nvSpPr>
        <p:spPr>
          <a:xfrm>
            <a:off x="551380" y="1140945"/>
            <a:ext cx="11570616" cy="54203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$335 billion total cost - includes a wide mix of needed investments with a focus on maintenance and transit 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83% of plan costs can be funded with current law revenues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Fully funding backlog, maintaining state of good repair into the future (</a:t>
            </a:r>
            <a:r>
              <a:rPr lang="en-US" sz="2800" i="1" dirty="0"/>
              <a:t>60% of plan costs)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Significant expansion of regional and local transit networks and service </a:t>
            </a:r>
          </a:p>
          <a:p>
            <a:pPr marL="1371600" lvl="2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i="1" dirty="0"/>
              <a:t>116 miles of light rail, doubling of bus rapid transit routes, 90% increase in transit service hours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6957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AE99F-AFCC-5598-E753-19678B0CF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0F89-993B-1D41-E1D8-4BB69A357D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0004" y="6378778"/>
            <a:ext cx="526420" cy="365125"/>
          </a:xfrm>
        </p:spPr>
        <p:txBody>
          <a:bodyPr/>
          <a:lstStyle/>
          <a:p>
            <a:pPr algn="ctr"/>
            <a:fld id="{577A161E-7FE9-324D-B1A3-BF3F7A54C6B3}" type="slidenum">
              <a:rPr lang="en-US" sz="1400" smtClean="0"/>
              <a:pPr algn="ctr"/>
              <a:t>12</a:t>
            </a:fld>
            <a:endParaRPr lang="en-US" sz="1400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AE16B32-9AE9-D1BB-B24E-A5498E9CF1FD}"/>
              </a:ext>
            </a:extLst>
          </p:cNvPr>
          <p:cNvSpPr txBox="1">
            <a:spLocks/>
          </p:cNvSpPr>
          <p:nvPr/>
        </p:nvSpPr>
        <p:spPr>
          <a:xfrm>
            <a:off x="137160" y="182880"/>
            <a:ext cx="11776166" cy="639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 b="1" dirty="0"/>
              <a:t>Plan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C0608-8898-ABBA-E593-01FA3239A0EC}"/>
              </a:ext>
            </a:extLst>
          </p:cNvPr>
          <p:cNvSpPr txBox="1"/>
          <p:nvPr/>
        </p:nvSpPr>
        <p:spPr>
          <a:xfrm>
            <a:off x="333214" y="1133273"/>
            <a:ext cx="11639863" cy="47427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6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dirty="0"/>
              <a:t>Significant progress on regional priorities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33% growth in people and jobs by 2050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20% growth in total VMT, 12% reduction in VMT per capita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An almost tripling of transit trips by 2050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Walking and biking trips grow 83% and 58%, respectively</a:t>
            </a:r>
          </a:p>
          <a:p>
            <a:pPr marL="914400" lvl="1" indent="-457200">
              <a:lnSpc>
                <a:spcPct val="106000"/>
              </a:lnSpc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i="1" dirty="0"/>
              <a:t>83% reduction in greenhouse gas emissions</a:t>
            </a:r>
          </a:p>
        </p:txBody>
      </p:sp>
    </p:spTree>
    <p:extLst>
      <p:ext uri="{BB962C8B-B14F-4D97-AF65-F5344CB8AC3E}">
        <p14:creationId xmlns:p14="http://schemas.microsoft.com/office/powerpoint/2010/main" val="362629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8FA8-5764-9299-193A-FFB62C6E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21BA9-805D-56D4-D365-36E8C9BC51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0004" y="6378778"/>
            <a:ext cx="526420" cy="365125"/>
          </a:xfrm>
        </p:spPr>
        <p:txBody>
          <a:bodyPr/>
          <a:lstStyle/>
          <a:p>
            <a:pPr algn="ctr"/>
            <a:fld id="{577A161E-7FE9-324D-B1A3-BF3F7A54C6B3}" type="slidenum">
              <a:rPr lang="en-US" sz="1400" smtClean="0"/>
              <a:pPr algn="ctr"/>
              <a:t>13</a:t>
            </a:fld>
            <a:endParaRPr lang="en-US" sz="1400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7975EDD-1833-4748-428D-CCBC2A0E831F}"/>
              </a:ext>
            </a:extLst>
          </p:cNvPr>
          <p:cNvSpPr txBox="1">
            <a:spLocks/>
          </p:cNvSpPr>
          <p:nvPr/>
        </p:nvSpPr>
        <p:spPr>
          <a:xfrm>
            <a:off x="137160" y="182880"/>
            <a:ext cx="11776166" cy="639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 b="1" dirty="0"/>
              <a:t>Plan Action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787B9-0EB9-3328-AC66-2696DF6EBDDF}"/>
              </a:ext>
            </a:extLst>
          </p:cNvPr>
          <p:cNvSpPr txBox="1"/>
          <p:nvPr/>
        </p:nvSpPr>
        <p:spPr>
          <a:xfrm>
            <a:off x="352267" y="1197218"/>
            <a:ext cx="11639863" cy="43481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Transportation Finance – ongoing work program to advance transportation funding options, particularly to address local needs</a:t>
            </a:r>
          </a:p>
          <a:p>
            <a:pPr marL="457200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Maintenance and Preservation – continued work to improve estimation methodologies and data collection</a:t>
            </a:r>
          </a:p>
          <a:p>
            <a:pPr marL="457200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Climate – advance implementation of the Comprehensive Climate Action Plan; advance work to address climate impacts and vulnerabilities of the transportation system</a:t>
            </a:r>
          </a:p>
        </p:txBody>
      </p:sp>
    </p:spTree>
    <p:extLst>
      <p:ext uri="{BB962C8B-B14F-4D97-AF65-F5344CB8AC3E}">
        <p14:creationId xmlns:p14="http://schemas.microsoft.com/office/powerpoint/2010/main" val="3004385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CDE93-3FE5-5E31-4E31-4B9E57D4D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AAE4A-4BCB-66C0-E341-0255FAED8A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0004" y="6378778"/>
            <a:ext cx="526420" cy="365125"/>
          </a:xfrm>
        </p:spPr>
        <p:txBody>
          <a:bodyPr/>
          <a:lstStyle/>
          <a:p>
            <a:pPr algn="ctr"/>
            <a:fld id="{577A161E-7FE9-324D-B1A3-BF3F7A54C6B3}" type="slidenum">
              <a:rPr lang="en-US" sz="1400" smtClean="0"/>
              <a:pPr algn="ctr"/>
              <a:t>14</a:t>
            </a:fld>
            <a:endParaRPr lang="en-US" sz="1400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F037B8E-6513-8164-B26C-DCF91A1C82B8}"/>
              </a:ext>
            </a:extLst>
          </p:cNvPr>
          <p:cNvSpPr txBox="1">
            <a:spLocks/>
          </p:cNvSpPr>
          <p:nvPr/>
        </p:nvSpPr>
        <p:spPr>
          <a:xfrm>
            <a:off x="137160" y="182880"/>
            <a:ext cx="11776166" cy="639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 b="1" dirty="0"/>
              <a:t>Plan Action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AEA3F-51E5-5A56-A4D2-02D90C99AE88}"/>
              </a:ext>
            </a:extLst>
          </p:cNvPr>
          <p:cNvSpPr txBox="1"/>
          <p:nvPr/>
        </p:nvSpPr>
        <p:spPr>
          <a:xfrm>
            <a:off x="276068" y="1189723"/>
            <a:ext cx="11639863" cy="41942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Future system gaps – explore opportunities to address gaps in the future system, e.g. addressing transit gaps in alignment with the 2030 VISION and RTP update</a:t>
            </a:r>
          </a:p>
          <a:p>
            <a:pPr marL="457200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Safety – advance implementation of the Regional Safety Acton Plan</a:t>
            </a:r>
          </a:p>
          <a:p>
            <a:pPr>
              <a:lnSpc>
                <a:spcPct val="106000"/>
              </a:lnSpc>
            </a:pPr>
            <a:endParaRPr lang="en-US" sz="2800" dirty="0"/>
          </a:p>
          <a:p>
            <a:pPr marL="457200" indent="-457200">
              <a:lnSpc>
                <a:spcPct val="106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Plan also identifies future planning work “On the Horizon”</a:t>
            </a:r>
          </a:p>
          <a:p>
            <a:pPr>
              <a:lnSpc>
                <a:spcPct val="106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133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D414-2989-BA5A-34C7-757DF685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Public Comments Received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3FA86-E105-A853-BD86-7341C1C619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807" y="1088864"/>
            <a:ext cx="11501141" cy="1856467"/>
          </a:xfrm>
        </p:spPr>
        <p:txBody>
          <a:bodyPr>
            <a:noAutofit/>
          </a:bodyPr>
          <a:lstStyle/>
          <a:p>
            <a:pPr>
              <a:lnSpc>
                <a:spcPct val="104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itchFamily="2" charset="77"/>
                <a:cs typeface="Poppins" pitchFamily="2" charset="77"/>
              </a:rPr>
              <a:t>Over 60 respondents provided public comment on the plan, categorized into 332 unique comments</a:t>
            </a:r>
          </a:p>
          <a:p>
            <a:pPr>
              <a:lnSpc>
                <a:spcPct val="104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Comment themes include:</a:t>
            </a:r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Poppins" pitchFamily="2" charset="77"/>
              <a:cs typeface="Poppins" pitchFamily="2" charset="77"/>
            </a:endParaRPr>
          </a:p>
          <a:p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Poppins" pitchFamily="2" charset="77"/>
              <a:cs typeface="Poppins" pitchFamily="2" charset="77"/>
            </a:endParaRPr>
          </a:p>
          <a:p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6E7A3-B70F-D463-A798-BF04778A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6643" y="6439641"/>
            <a:ext cx="526420" cy="365125"/>
          </a:xfrm>
        </p:spPr>
        <p:txBody>
          <a:bodyPr/>
          <a:lstStyle/>
          <a:p>
            <a:fld id="{577A161E-7FE9-324D-B1A3-BF3F7A54C6B3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5A10D0F-F092-62E0-E916-63ED4E666334}"/>
              </a:ext>
            </a:extLst>
          </p:cNvPr>
          <p:cNvSpPr txBox="1">
            <a:spLocks/>
          </p:cNvSpPr>
          <p:nvPr/>
        </p:nvSpPr>
        <p:spPr>
          <a:xfrm>
            <a:off x="395438" y="3150970"/>
            <a:ext cx="11401124" cy="315357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Active Transportation - 11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Climate and Environment – 26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Funding - 26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General / Other - 130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Roads and Maintenance - 33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Safety – 29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Technology - 5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itchFamily="2" charset="77"/>
                <a:cs typeface="Poppins" pitchFamily="2" charset="77"/>
              </a:rPr>
              <a:t>Transit - 72</a:t>
            </a:r>
          </a:p>
        </p:txBody>
      </p:sp>
    </p:spTree>
    <p:extLst>
      <p:ext uri="{BB962C8B-B14F-4D97-AF65-F5344CB8AC3E}">
        <p14:creationId xmlns:p14="http://schemas.microsoft.com/office/powerpoint/2010/main" val="372886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10E68-AE63-A4FF-7ED3-820DE0BD8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C9173-CA13-4F19-4F5A-9BE031C0E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Processing of Comments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EF11B-6BC7-DCF9-43CE-E32DC45C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E007B-65EB-6A8C-7B6D-958335FFAF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039" y="1102094"/>
            <a:ext cx="11315921" cy="531795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Of the 332 unique comments: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86 technical corrections made to the final plan</a:t>
            </a:r>
          </a:p>
          <a:p>
            <a:pPr marL="796925" lvl="1" indent="-457200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800" b="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Poppins" pitchFamily="2" charset="77"/>
              </a:rPr>
              <a:t>Clarifications, m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cs typeface="Poppins" pitchFamily="2" charset="77"/>
              </a:rPr>
              <a:t>inor corrections</a:t>
            </a:r>
          </a:p>
          <a:p>
            <a:pPr marL="346075" indent="-346075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Poppins" pitchFamily="2" charset="77"/>
              </a:rPr>
              <a:t>15 comments reviewed by board and resulted in new action items for future PSRC work programs</a:t>
            </a:r>
          </a:p>
          <a:p>
            <a:pPr marL="798513" lvl="1" indent="-452438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Poppins" pitchFamily="2" charset="77"/>
              </a:rPr>
              <a:t>Rural transportation issues</a:t>
            </a:r>
          </a:p>
          <a:p>
            <a:pPr marL="798513" lvl="1" indent="-452438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Poppins" pitchFamily="2" charset="77"/>
              </a:rPr>
              <a:t>Ongoing performance measurement and monitoring</a:t>
            </a:r>
          </a:p>
          <a:p>
            <a:pPr marL="798513" lvl="1" indent="-452438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Poppins" pitchFamily="2" charset="77"/>
              </a:rPr>
              <a:t>Transportation technologies</a:t>
            </a:r>
          </a:p>
        </p:txBody>
      </p:sp>
    </p:spTree>
    <p:extLst>
      <p:ext uri="{BB962C8B-B14F-4D97-AF65-F5344CB8AC3E}">
        <p14:creationId xmlns:p14="http://schemas.microsoft.com/office/powerpoint/2010/main" val="315162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41C1-9131-4D41-5F2E-EE8CD02DF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Draft Active Transportation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56D17-A880-0E1B-1CC3-A4720D5F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FE031-CEDB-F7DC-40FF-026BBBD0C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1885" y="1301035"/>
            <a:ext cx="6096000" cy="5039803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Draft ATP Content: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Introduction and Scope of ATP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Expanded info from the RTP </a:t>
            </a:r>
            <a:r>
              <a:rPr lang="en-US" b="1" i="1" dirty="0"/>
              <a:t>Current</a:t>
            </a:r>
            <a:r>
              <a:rPr lang="en-US" dirty="0"/>
              <a:t> Transportation System Report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Expanded info from the RTP </a:t>
            </a:r>
            <a:r>
              <a:rPr lang="en-US" b="1" i="1" dirty="0"/>
              <a:t>Future</a:t>
            </a:r>
            <a:r>
              <a:rPr lang="en-US" dirty="0"/>
              <a:t> Transportation System Report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Next Steps / What’s Ahead?</a:t>
            </a: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Overview of related work</a:t>
            </a: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Plan implementation items/actions</a:t>
            </a:r>
          </a:p>
        </p:txBody>
      </p:sp>
      <p:pic>
        <p:nvPicPr>
          <p:cNvPr id="6" name="Picture 5" descr="Parents with their young child outside a building windowshopping.">
            <a:extLst>
              <a:ext uri="{FF2B5EF4-FFF2-40B4-BE49-F238E27FC236}">
                <a16:creationId xmlns:a16="http://schemas.microsoft.com/office/drawing/2014/main" id="{8879C977-9992-0CBF-E5F9-212DFE88D1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98"/>
          <a:stretch>
            <a:fillRect/>
          </a:stretch>
        </p:blipFill>
        <p:spPr>
          <a:xfrm>
            <a:off x="-9" y="979246"/>
            <a:ext cx="5300131" cy="58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FBC2-A468-604B-A5D5-78DAEFF9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ATP – Current System Content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DE961-DF31-C69C-45E7-1DF36D0C1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ACDFF-A44E-61DA-4EE8-A6EC5C098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029" y="1306475"/>
            <a:ext cx="11625941" cy="525316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High-level outputs on travel behavior for walking, biking, and rolling in the region from the Household Travel Survey.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Overview and analysis of the </a:t>
            </a:r>
            <a:r>
              <a:rPr lang="en-US" b="1" i="1" dirty="0"/>
              <a:t>Pedestrian and Bicycle Facility Inventory</a:t>
            </a:r>
            <a:endParaRPr lang="en-US" dirty="0"/>
          </a:p>
          <a:p>
            <a:pPr marL="1028700" lvl="1" indent="-342900">
              <a:spcBef>
                <a:spcPts val="2400"/>
              </a:spcBef>
            </a:pPr>
            <a:r>
              <a:rPr lang="en-US" dirty="0"/>
              <a:t>Mileage and coverage in different geographies</a:t>
            </a:r>
          </a:p>
          <a:p>
            <a:pPr marL="1028700" lvl="1" indent="-342900">
              <a:spcBef>
                <a:spcPts val="2400"/>
              </a:spcBef>
            </a:pPr>
            <a:r>
              <a:rPr lang="en-US" dirty="0"/>
              <a:t>Overview of the Pedestrian and Bicycle High-Injury Network (HIN)</a:t>
            </a:r>
          </a:p>
          <a:p>
            <a:pPr marL="1028700" lvl="1" indent="-342900">
              <a:spcBef>
                <a:spcPts val="2400"/>
              </a:spcBef>
            </a:pPr>
            <a:r>
              <a:rPr lang="en-US" dirty="0"/>
              <a:t>Level of Traffic Stress (LTS) and Gap Analyses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ADA Transition Plan Inventory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184355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84CFB-2E44-DB3A-B69C-04C42D71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ATP – Future System Content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A91FA0-2081-ACB1-FFA4-0BADE2B4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D282F-E548-B9F6-D9AF-07A6AA86A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Explanation of the RTP Regional Capacity Project (RCP) List and programmatic active transportation investments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Overview of the pedestrian and bicycle elements of the Regional Capacity Projects.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Some information on how these projects address the identified gaps and the Pedestrian and Bicycle High Injury Network (HIN).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/>
              <a:t>Model outputs on mode share, trip purposes, and median time/distance spent walking and biking in 2050.</a:t>
            </a:r>
          </a:p>
          <a:p>
            <a:pPr>
              <a:spcBef>
                <a:spcPts val="2400"/>
              </a:spcBef>
            </a:pPr>
            <a:endParaRPr lang="en-US" dirty="0"/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0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150F8-4B73-D1B2-F5BF-1EDE3A79A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0123-8CF7-2146-ADBD-D92EBF6E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60367-0CD2-4BDA-DB04-2E6E11FA6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B24CE-37AE-7864-17AA-351C55E94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123" y="1509486"/>
            <a:ext cx="5905501" cy="50437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We will talk about…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PSRC and our role</a:t>
            </a:r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 SemiBold" panose="00000700000000000000" pitchFamily="2" charset="0"/>
                <a:cs typeface="Poppins SemiBold" panose="00000700000000000000" pitchFamily="2" charset="0"/>
              </a:rPr>
              <a:t>Regional Transportation Plan</a:t>
            </a:r>
            <a:endParaRPr lang="en-US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 SemiBold" panose="00000700000000000000" pitchFamily="2" charset="0"/>
                <a:cs typeface="Poppins SemiBold" panose="00000700000000000000" pitchFamily="2" charset="0"/>
              </a:rPr>
              <a:t>Active Transportation Plan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2" name="Picture 11" descr="A photo of Sound Transit commter rail next to the garage and parking lots.">
            <a:extLst>
              <a:ext uri="{FF2B5EF4-FFF2-40B4-BE49-F238E27FC236}">
                <a16:creationId xmlns:a16="http://schemas.microsoft.com/office/drawing/2014/main" id="{008EE2B4-F8F9-4877-17A9-6F0D7C4D5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358" r="34827" b="3548"/>
          <a:stretch/>
        </p:blipFill>
        <p:spPr>
          <a:xfrm>
            <a:off x="6286500" y="990600"/>
            <a:ext cx="59055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84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1A36-95A1-3171-33FD-9522DF6DF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ATP – Next Steps and What’s Ahead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7F160-F4F9-89F7-8942-01510D4C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5F8F9-C2FD-EEB3-8C0A-73CF14B4848E}"/>
              </a:ext>
            </a:extLst>
          </p:cNvPr>
          <p:cNvSpPr/>
          <p:nvPr/>
        </p:nvSpPr>
        <p:spPr>
          <a:xfrm>
            <a:off x="465383" y="1370057"/>
            <a:ext cx="4535715" cy="192314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ATP lists these implementation actions to help guide our pedestrian and bicycle work program.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22CF4-A0BF-B5DD-0A0E-F3BEA40E08D7}"/>
              </a:ext>
            </a:extLst>
          </p:cNvPr>
          <p:cNvSpPr txBox="1"/>
          <p:nvPr/>
        </p:nvSpPr>
        <p:spPr>
          <a:xfrm>
            <a:off x="5321030" y="1580034"/>
            <a:ext cx="57724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Continue to maintain and improve regional pedestrian and bicycle data collection and reporting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Work with external partners to monitor progress on work relevant to active transportation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Continue to provide guidance and support for local jurisdictions in the form of data, tools and relevant plans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Explore ways to further integrate the plan into PSRC’s project selection process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See the full list on Page 26 of the Draft ATP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7112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AB1D-4423-D38D-F322-C0A1A4A1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relevant work from the Draft RTP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821F4-9F09-74A5-5CC9-E22A567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C547B-1F57-A86A-364B-214DB9BB0E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4222" y="1603291"/>
            <a:ext cx="6442952" cy="46339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Coordinated Mobility Plan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Describes how transit agencies, human service agencies, school districts, and other transportation providers can work together to improve mobility for people with mobility and accessibility needs</a:t>
            </a:r>
          </a:p>
          <a:p>
            <a:pPr>
              <a:spcBef>
                <a:spcPts val="2400"/>
              </a:spcBef>
            </a:pPr>
            <a:r>
              <a:rPr lang="en-US" b="1" dirty="0"/>
              <a:t>Regional Transit Access Assessment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Identifies where work is taking place to develop tools and resources for current and future transit access planning efforts. (Work Ongoing)</a:t>
            </a:r>
            <a:endParaRPr lang="en-US" sz="1800" b="1" dirty="0"/>
          </a:p>
          <a:p>
            <a:pPr>
              <a:spcBef>
                <a:spcPts val="2400"/>
              </a:spcBef>
            </a:pPr>
            <a:r>
              <a:rPr lang="en-US" b="1" dirty="0"/>
              <a:t>Health and Safety Reports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These reports describe how the draft RTP addresses safety and public health.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6" name="Picture 5" descr="A group of people walking on a sidewalk under elevated light rail track.">
            <a:extLst>
              <a:ext uri="{FF2B5EF4-FFF2-40B4-BE49-F238E27FC236}">
                <a16:creationId xmlns:a16="http://schemas.microsoft.com/office/drawing/2014/main" id="{4F9F4B20-0F6A-8F23-ECF2-22DB4DB5DE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11"/>
          <a:stretch>
            <a:fillRect/>
          </a:stretch>
        </p:blipFill>
        <p:spPr>
          <a:xfrm>
            <a:off x="-13" y="982494"/>
            <a:ext cx="5445608" cy="58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88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3732C-612A-5373-A6CD-B2C9A69E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n speaking to an audience at the general assembly.">
            <a:extLst>
              <a:ext uri="{FF2B5EF4-FFF2-40B4-BE49-F238E27FC236}">
                <a16:creationId xmlns:a16="http://schemas.microsoft.com/office/drawing/2014/main" id="{2C5DFE73-2854-AB47-C305-428D1975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429"/>
          <a:stretch>
            <a:fillRect/>
          </a:stretch>
        </p:blipFill>
        <p:spPr>
          <a:xfrm>
            <a:off x="-5692" y="979557"/>
            <a:ext cx="6575457" cy="58784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BEB42-C579-3C84-460B-31EEFD87B4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0004" y="6378778"/>
            <a:ext cx="526420" cy="365125"/>
          </a:xfrm>
        </p:spPr>
        <p:txBody>
          <a:bodyPr/>
          <a:lstStyle/>
          <a:p>
            <a:pPr algn="ctr"/>
            <a:fld id="{577A161E-7FE9-324D-B1A3-BF3F7A54C6B3}" type="slidenum">
              <a:rPr lang="en-US" sz="1400" smtClean="0"/>
              <a:pPr algn="ctr"/>
              <a:t>22</a:t>
            </a:fld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08397-8656-3935-BFF2-B9BF157A662E}"/>
              </a:ext>
            </a:extLst>
          </p:cNvPr>
          <p:cNvSpPr txBox="1"/>
          <p:nvPr/>
        </p:nvSpPr>
        <p:spPr>
          <a:xfrm>
            <a:off x="7060096" y="2578014"/>
            <a:ext cx="5544591" cy="2403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accent4"/>
                </a:solidFill>
              </a:rPr>
              <a:t>May 28</a:t>
            </a:r>
            <a:r>
              <a:rPr lang="en-US" sz="4400" b="1" baseline="30000" dirty="0">
                <a:solidFill>
                  <a:schemeClr val="accent4"/>
                </a:solidFill>
              </a:rPr>
              <a:t>th</a:t>
            </a:r>
            <a:r>
              <a:rPr lang="en-US" sz="4400" b="1" dirty="0">
                <a:solidFill>
                  <a:schemeClr val="accent4"/>
                </a:solidFill>
              </a:rPr>
              <a:t>, 2026 </a:t>
            </a:r>
          </a:p>
          <a:p>
            <a:pPr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/>
              <a:t>General Assembly plan adoption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9058975-4959-F209-1D00-BDF38EB1E1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7160" y="182880"/>
            <a:ext cx="11776166" cy="639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Schedule to Plan Adoption</a:t>
            </a:r>
          </a:p>
        </p:txBody>
      </p:sp>
    </p:spTree>
    <p:extLst>
      <p:ext uri="{BB962C8B-B14F-4D97-AF65-F5344CB8AC3E}">
        <p14:creationId xmlns:p14="http://schemas.microsoft.com/office/powerpoint/2010/main" val="38299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125A7D-34DB-6B15-D669-B3BDC9BD4B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040" y="1224192"/>
            <a:ext cx="5268126" cy="98107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9A0C3-8751-4944-0BC0-5ECAA68D27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040" y="4086005"/>
            <a:ext cx="5684960" cy="1335081"/>
          </a:xfrm>
        </p:spPr>
        <p:txBody>
          <a:bodyPr>
            <a:normAutofit/>
          </a:bodyPr>
          <a:lstStyle/>
          <a:p>
            <a:r>
              <a:rPr lang="en-US" dirty="0">
                <a:latin typeface="Poppins Medium" panose="00000600000000000000" pitchFamily="2" charset="0"/>
                <a:cs typeface="Poppins Medium" panose="00000600000000000000" pitchFamily="2" charset="0"/>
              </a:rPr>
              <a:t>Gil Cerise</a:t>
            </a:r>
          </a:p>
          <a:p>
            <a:r>
              <a:rPr lang="en-US" sz="1700" dirty="0"/>
              <a:t>Program Manager, Transportation Planning</a:t>
            </a:r>
          </a:p>
          <a:p>
            <a:r>
              <a:rPr lang="en-US" sz="1700" dirty="0"/>
              <a:t>gcerise@psrc.org   (206) 971-3053</a:t>
            </a:r>
          </a:p>
        </p:txBody>
      </p:sp>
    </p:spTree>
    <p:extLst>
      <p:ext uri="{BB962C8B-B14F-4D97-AF65-F5344CB8AC3E}">
        <p14:creationId xmlns:p14="http://schemas.microsoft.com/office/powerpoint/2010/main" val="293298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D458A-6FD8-90FD-453E-CE57D3F7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563E-CEFC-4233-48F5-32FCFB24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Who are we?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B37BD5-E883-C629-8C20-215F519C0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 descr="The logo of the Puget Sound Regional Council">
            <a:extLst>
              <a:ext uri="{FF2B5EF4-FFF2-40B4-BE49-F238E27FC236}">
                <a16:creationId xmlns:a16="http://schemas.microsoft.com/office/drawing/2014/main" id="{CACE12DD-8434-2234-D50E-1D978936E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" y="914146"/>
            <a:ext cx="4322709" cy="172205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0E6EC1-C16F-3461-B976-8C70622E1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9478" y="2578141"/>
            <a:ext cx="59698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E99393-3053-7748-0E76-3FBAE045C3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743" y="2794004"/>
            <a:ext cx="7257300" cy="334009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Metropolitan Planning Organization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Coordinates transportation, economic development, land use planning, and more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King, Kitsap, Pierce, and Snohomish counties (4.5 million people)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Members include 82 cities and towns &amp; 9 transit agencies</a:t>
            </a:r>
          </a:p>
          <a:p>
            <a:endParaRPr lang="en-US" sz="2800" dirty="0"/>
          </a:p>
        </p:txBody>
      </p:sp>
      <p:pic>
        <p:nvPicPr>
          <p:cNvPr id="10" name="Picture 9" descr="A map that shows four counties in central Puget Sound including King, Kitsap, Pierce, and Snohomish counties.">
            <a:extLst>
              <a:ext uri="{FF2B5EF4-FFF2-40B4-BE49-F238E27FC236}">
                <a16:creationId xmlns:a16="http://schemas.microsoft.com/office/drawing/2014/main" id="{0C06D012-5240-95DC-8779-A07CE3F22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2883" r="4797" b="5531"/>
          <a:stretch/>
        </p:blipFill>
        <p:spPr>
          <a:xfrm>
            <a:off x="7597256" y="973502"/>
            <a:ext cx="4594744" cy="58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9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2FA5-0A2F-5DEC-5684-3422FAC4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a Regional Transportation Plan?</a:t>
            </a:r>
          </a:p>
        </p:txBody>
      </p:sp>
      <p:pic>
        <p:nvPicPr>
          <p:cNvPr id="9" name="Picture 8" descr="Diagram showing components of the Regional Transportation Plan and their connection to operations and outcomes.">
            <a:extLst>
              <a:ext uri="{FF2B5EF4-FFF2-40B4-BE49-F238E27FC236}">
                <a16:creationId xmlns:a16="http://schemas.microsoft.com/office/drawing/2014/main" id="{9000A813-C583-1042-77E2-738EC5EB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2" r="3603" b="220"/>
          <a:stretch/>
        </p:blipFill>
        <p:spPr>
          <a:xfrm>
            <a:off x="7124700" y="972944"/>
            <a:ext cx="4877822" cy="5089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207FCE-0587-6194-F565-0D8A037E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A161E-7FE9-324D-B1A3-BF3F7A54C6B3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C866A-1DEB-8B43-4D81-1C564FB650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78" y="1381280"/>
            <a:ext cx="7269157" cy="51009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Lays out the region’s 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 SemiBold" panose="00000700000000000000" pitchFamily="2" charset="0"/>
                <a:cs typeface="Poppins SemiBold" panose="00000700000000000000" pitchFamily="2" charset="0"/>
              </a:rPr>
              <a:t>long-term transportation needs and goals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 SemiBold" panose="00000700000000000000" pitchFamily="2" charset="0"/>
                <a:cs typeface="Poppins SemiBold" panose="00000700000000000000" pitchFamily="2" charset="0"/>
              </a:rPr>
              <a:t>Developed collaboratively 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with cities, counties, transportation agencies, and the public.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 SemiBold" panose="00000700000000000000" pitchFamily="2" charset="0"/>
                <a:cs typeface="Poppins SemiBold" panose="00000700000000000000" pitchFamily="2" charset="0"/>
              </a:rPr>
              <a:t>Updated every four years </a:t>
            </a:r>
            <a:r>
              <a:rPr lang="en-US" sz="2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according to state and federal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36223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2C94B-44D0-56A9-9251-E87E06E9517E}"/>
              </a:ext>
            </a:extLst>
          </p:cNvPr>
          <p:cNvSpPr txBox="1">
            <a:spLocks/>
          </p:cNvSpPr>
          <p:nvPr/>
        </p:nvSpPr>
        <p:spPr>
          <a:xfrm>
            <a:off x="70004" y="6378778"/>
            <a:ext cx="5264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77A161E-7FE9-324D-B1A3-BF3F7A54C6B3}" type="slidenum">
              <a:rPr lang="en-US" sz="1400" smtClean="0"/>
              <a:pPr algn="ctr"/>
              <a:t>5</a:t>
            </a:fld>
            <a:endParaRPr lang="en-US" sz="14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1B6888B-2520-F86F-2FBD-9BA677FBBC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1598" y="87312"/>
            <a:ext cx="12192000" cy="863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  <a:ea typeface="+mn-ea"/>
                <a:cs typeface="Poppins SemiBold" pitchFamily="2" charset="77"/>
              </a:rPr>
              <a:t>Plan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D1D71-4419-E23C-91A7-19A7BEFF8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860" y="1155470"/>
            <a:ext cx="11577464" cy="130225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Working with PSRC’s member agencies and the public, key priorities identified for the next plan include: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CA54E8-2733-6B92-44BA-2D4B32442269}"/>
              </a:ext>
            </a:extLst>
          </p:cNvPr>
          <p:cNvSpPr txBox="1">
            <a:spLocks/>
          </p:cNvSpPr>
          <p:nvPr/>
        </p:nvSpPr>
        <p:spPr>
          <a:xfrm>
            <a:off x="850063" y="2506995"/>
            <a:ext cx="5376169" cy="4055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Safety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Climate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Equity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Transit &amp; Accessibility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Recognize Diverse Needs and Community Context</a:t>
            </a:r>
          </a:p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108911-4670-53D6-2EA7-38272F333541}"/>
              </a:ext>
            </a:extLst>
          </p:cNvPr>
          <p:cNvSpPr txBox="1">
            <a:spLocks/>
          </p:cNvSpPr>
          <p:nvPr/>
        </p:nvSpPr>
        <p:spPr>
          <a:xfrm>
            <a:off x="6048592" y="2506995"/>
            <a:ext cx="5680666" cy="3377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Maintenance &amp; Preservation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Decarbonize the System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Financial Strategy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Ferry System Service &amp; Reliability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D91A7-D0F1-5023-F61F-7EAA0C855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C50CB7-9BF3-12FE-D68F-3C8D6C9A6652}"/>
              </a:ext>
            </a:extLst>
          </p:cNvPr>
          <p:cNvSpPr txBox="1"/>
          <p:nvPr/>
        </p:nvSpPr>
        <p:spPr>
          <a:xfrm>
            <a:off x="74341" y="1132085"/>
            <a:ext cx="12047655" cy="52466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84213" indent="-45720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Investments based on new comprehensive plans, current transit plans, new State Highway System Plan</a:t>
            </a:r>
          </a:p>
          <a:p>
            <a:pPr marL="684213" indent="-45720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Updated plan consistency framework applied to all regional capacity projects</a:t>
            </a:r>
          </a:p>
          <a:p>
            <a:pPr marL="684213" indent="-45720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Evaluation of four plan scenarios</a:t>
            </a:r>
          </a:p>
          <a:p>
            <a:pPr marL="684213" indent="-45720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Reassessment of financial strategy</a:t>
            </a:r>
          </a:p>
          <a:p>
            <a:pPr marL="684213" indent="-45720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Regional Safety Action Plan</a:t>
            </a:r>
          </a:p>
          <a:p>
            <a:pPr marL="684213" indent="-45720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Regional Comprehensive Climate Action Plan</a:t>
            </a:r>
          </a:p>
          <a:p>
            <a:pPr marL="684213" indent="-45720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Project selection to follow plan adoption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5BA437-E3FC-3394-7D8D-321C6FB4AF2F}"/>
              </a:ext>
            </a:extLst>
          </p:cNvPr>
          <p:cNvSpPr txBox="1">
            <a:spLocks/>
          </p:cNvSpPr>
          <p:nvPr/>
        </p:nvSpPr>
        <p:spPr>
          <a:xfrm>
            <a:off x="137160" y="182880"/>
            <a:ext cx="11776166" cy="639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 b="1" dirty="0"/>
              <a:t>2026-2050 Plan Development:  What’s New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9D584B-1871-2DB0-B985-03679574859D}"/>
              </a:ext>
            </a:extLst>
          </p:cNvPr>
          <p:cNvSpPr txBox="1">
            <a:spLocks/>
          </p:cNvSpPr>
          <p:nvPr/>
        </p:nvSpPr>
        <p:spPr>
          <a:xfrm>
            <a:off x="10567018" y="6259832"/>
            <a:ext cx="526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A161E-7FE9-324D-B1A3-BF3F7A54C6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9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4FB4-DDA5-DBFF-64A0-4EF753904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1593A46-C831-2563-6DCA-712F241F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74" y="3695873"/>
            <a:ext cx="4744348" cy="3157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CB53E-A961-44BC-6828-6A1AB568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78" y="233043"/>
            <a:ext cx="11687562" cy="610473"/>
          </a:xfrm>
        </p:spPr>
        <p:txBody>
          <a:bodyPr>
            <a:normAutofit/>
          </a:bodyPr>
          <a:lstStyle/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Continuous Public Outreach – 2025/2026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48415F0-7D1D-5431-A27D-B6B94F4453EE}"/>
              </a:ext>
            </a:extLst>
          </p:cNvPr>
          <p:cNvSpPr txBox="1">
            <a:spLocks/>
          </p:cNvSpPr>
          <p:nvPr/>
        </p:nvSpPr>
        <p:spPr>
          <a:xfrm>
            <a:off x="70004" y="6378778"/>
            <a:ext cx="5264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77A161E-7FE9-324D-B1A3-BF3F7A54C6B3}" type="slidenum">
              <a:rPr lang="en-US" sz="1400" smtClean="0">
                <a:solidFill>
                  <a:schemeClr val="tx2">
                    <a:lumMod val="75000"/>
                  </a:schemeClr>
                </a:solidFill>
              </a:rPr>
              <a:pPr algn="ctr"/>
              <a:t>7</a:t>
            </a:fld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5926E-6B0F-BBB3-9092-890400E1C06A}"/>
              </a:ext>
            </a:extLst>
          </p:cNvPr>
          <p:cNvSpPr txBox="1"/>
          <p:nvPr/>
        </p:nvSpPr>
        <p:spPr>
          <a:xfrm>
            <a:off x="281680" y="1272229"/>
            <a:ext cx="6474081" cy="49197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3000"/>
              </a:lnSpc>
              <a:defRPr/>
            </a:pPr>
            <a:r>
              <a:rPr lang="en-US" sz="2800" b="1" dirty="0">
                <a:solidFill>
                  <a:schemeClr val="accent6"/>
                </a:solidFill>
              </a:rPr>
              <a:t>Spring – Summer 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  <a:p>
            <a:pPr marL="914400" lvl="1" indent="-457200">
              <a:lnSpc>
                <a:spcPct val="103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</a:rPr>
              <a:t>Community Tabling</a:t>
            </a:r>
          </a:p>
          <a:p>
            <a:pPr>
              <a:lnSpc>
                <a:spcPct val="105000"/>
              </a:lnSpc>
              <a:defRPr/>
            </a:pPr>
            <a:endParaRPr lang="en-US" sz="2600" b="1" dirty="0">
              <a:solidFill>
                <a:schemeClr val="accent6"/>
              </a:solidFill>
            </a:endParaRPr>
          </a:p>
          <a:p>
            <a:pPr>
              <a:lnSpc>
                <a:spcPct val="105000"/>
              </a:lnSpc>
              <a:defRPr/>
            </a:pPr>
            <a:r>
              <a:rPr lang="en-US" sz="2800" b="1" dirty="0">
                <a:solidFill>
                  <a:schemeClr val="accent6"/>
                </a:solidFill>
              </a:rPr>
              <a:t>Spring – Fall </a:t>
            </a:r>
            <a:endParaRPr lang="en-US" sz="2600" b="1" dirty="0">
              <a:solidFill>
                <a:prstClr val="black"/>
              </a:solidFill>
            </a:endParaRPr>
          </a:p>
          <a:p>
            <a:pPr marL="914400" lvl="1" indent="-457200">
              <a:lnSpc>
                <a:spcPct val="105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ea typeface="Times New Roman" panose="02020603050405020304" pitchFamily="18" charset="0"/>
              </a:rPr>
              <a:t>Online Survey Open </a:t>
            </a:r>
          </a:p>
          <a:p>
            <a:pPr marL="914400" lvl="1" indent="-457200">
              <a:lnSpc>
                <a:spcPct val="105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</a:rPr>
              <a:t>Fall </a:t>
            </a:r>
            <a:r>
              <a:rPr lang="en-US" sz="2600" dirty="0"/>
              <a:t>7</a:t>
            </a:r>
            <a:r>
              <a:rPr lang="en-US" sz="2600" dirty="0">
                <a:solidFill>
                  <a:prstClr val="black"/>
                </a:solidFill>
              </a:rPr>
              <a:t> Regional Public Meetings</a:t>
            </a:r>
          </a:p>
          <a:p>
            <a:pPr marL="914400" lvl="1" indent="-457200">
              <a:lnSpc>
                <a:spcPct val="103000"/>
              </a:lnSpc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ea typeface="Times New Roman" panose="02020603050405020304" pitchFamily="18" charset="0"/>
              </a:rPr>
              <a:t>&gt;600 total participants</a:t>
            </a:r>
          </a:p>
          <a:p>
            <a:pPr>
              <a:lnSpc>
                <a:spcPct val="103000"/>
              </a:lnSpc>
              <a:defRPr/>
            </a:pPr>
            <a:r>
              <a:rPr lang="en-US" sz="2800" b="1" dirty="0">
                <a:solidFill>
                  <a:schemeClr val="accent6"/>
                </a:solidFill>
              </a:rPr>
              <a:t>Winter</a:t>
            </a:r>
            <a:r>
              <a:rPr lang="en-US" sz="2600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</a:p>
          <a:p>
            <a:pPr marL="914400" lvl="1" indent="-457200">
              <a:lnSpc>
                <a:spcPct val="103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prstClr val="black"/>
                </a:solidFill>
                <a:ea typeface="Times New Roman" panose="02020603050405020304" pitchFamily="18" charset="0"/>
              </a:rPr>
              <a:t>Draft 12/15-2/2 comment period</a:t>
            </a:r>
            <a:endParaRPr lang="en-US" sz="2600" dirty="0">
              <a:ea typeface="Times New Roman" panose="02020603050405020304" pitchFamily="18" charset="0"/>
            </a:endParaRPr>
          </a:p>
        </p:txBody>
      </p:sp>
      <p:pic>
        <p:nvPicPr>
          <p:cNvPr id="7" name="Picture 6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7F25B25B-6E55-E70D-B479-DF4C5DC3E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674" y="968828"/>
            <a:ext cx="4748325" cy="31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4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D9665-63CB-30B1-4926-72685173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ic showing components of the Regional Transportation Plan.">
            <a:extLst>
              <a:ext uri="{FF2B5EF4-FFF2-40B4-BE49-F238E27FC236}">
                <a16:creationId xmlns:a16="http://schemas.microsoft.com/office/drawing/2014/main" id="{AE1F1C23-A252-E7AD-F891-3004B766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666"/>
            <a:ext cx="6791611" cy="52791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043AC-820A-8E7B-439A-BBDCBA939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0004" y="6378778"/>
            <a:ext cx="526420" cy="365125"/>
          </a:xfrm>
        </p:spPr>
        <p:txBody>
          <a:bodyPr/>
          <a:lstStyle/>
          <a:p>
            <a:pPr algn="ctr"/>
            <a:fld id="{577A161E-7FE9-324D-B1A3-BF3F7A54C6B3}" type="slidenum">
              <a:rPr lang="en-US" sz="1400" smtClean="0"/>
              <a:pPr algn="ctr"/>
              <a:t>8</a:t>
            </a:fld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253B4-2155-ED5A-DDA0-381DFD7A3C43}"/>
              </a:ext>
            </a:extLst>
          </p:cNvPr>
          <p:cNvSpPr txBox="1"/>
          <p:nvPr/>
        </p:nvSpPr>
        <p:spPr>
          <a:xfrm>
            <a:off x="6609522" y="1639640"/>
            <a:ext cx="5506279" cy="24442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/>
              <a:t>Streamlined plan document</a:t>
            </a:r>
          </a:p>
          <a:p>
            <a:pPr marL="640080" indent="-457200">
              <a:lnSpc>
                <a:spcPct val="106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Summary of plan results and key findings</a:t>
            </a:r>
          </a:p>
          <a:p>
            <a:pPr marL="640080" indent="-457200">
              <a:lnSpc>
                <a:spcPct val="106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Actions and future work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F9D2CCB-933B-3786-68AB-86B244A829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7160" y="182880"/>
            <a:ext cx="11776166" cy="639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Draft Plan – Elements and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3B451-9048-A62C-3ADD-7798A51C836C}"/>
              </a:ext>
            </a:extLst>
          </p:cNvPr>
          <p:cNvSpPr txBox="1"/>
          <p:nvPr/>
        </p:nvSpPr>
        <p:spPr>
          <a:xfrm>
            <a:off x="5998267" y="4894636"/>
            <a:ext cx="6117534" cy="86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2400" i="1" dirty="0"/>
              <a:t>Links and standalone documents for key plan elements</a:t>
            </a:r>
          </a:p>
        </p:txBody>
      </p:sp>
    </p:spTree>
    <p:extLst>
      <p:ext uri="{BB962C8B-B14F-4D97-AF65-F5344CB8AC3E}">
        <p14:creationId xmlns:p14="http://schemas.microsoft.com/office/powerpoint/2010/main" val="138625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0C96C-FAE4-D13C-DBF1-D618589CB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 image of the cover of the draft Regional Transportation Plan.">
            <a:extLst>
              <a:ext uri="{FF2B5EF4-FFF2-40B4-BE49-F238E27FC236}">
                <a16:creationId xmlns:a16="http://schemas.microsoft.com/office/drawing/2014/main" id="{1105C96B-E489-187B-AEF1-84C77338E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508" y="720226"/>
            <a:ext cx="2311991" cy="2984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C2E02-6ACB-07CF-1F08-5DC858BA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78" y="233043"/>
            <a:ext cx="11687562" cy="610473"/>
          </a:xfrm>
        </p:spPr>
        <p:txBody>
          <a:bodyPr>
            <a:normAutofit/>
          </a:bodyPr>
          <a:lstStyle/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Draft Plan – Available Documents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2BCAAD-0954-921D-8F23-011CB497B36B}"/>
              </a:ext>
            </a:extLst>
          </p:cNvPr>
          <p:cNvSpPr txBox="1">
            <a:spLocks/>
          </p:cNvSpPr>
          <p:nvPr/>
        </p:nvSpPr>
        <p:spPr>
          <a:xfrm>
            <a:off x="70004" y="6378778"/>
            <a:ext cx="5264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77A161E-7FE9-324D-B1A3-BF3F7A54C6B3}" type="slidenum">
              <a:rPr lang="en-US" sz="1400" smtClean="0">
                <a:solidFill>
                  <a:schemeClr val="tx2">
                    <a:lumMod val="75000"/>
                  </a:schemeClr>
                </a:solidFill>
              </a:rPr>
              <a:pPr algn="ctr"/>
              <a:t>9</a:t>
            </a:fld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D91948-A30F-C09A-B1C1-6346188D4CFE}"/>
              </a:ext>
            </a:extLst>
          </p:cNvPr>
          <p:cNvSpPr txBox="1"/>
          <p:nvPr/>
        </p:nvSpPr>
        <p:spPr>
          <a:xfrm>
            <a:off x="252219" y="1145985"/>
            <a:ext cx="11687561" cy="53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b="1" dirty="0">
                <a:solidFill>
                  <a:schemeClr val="accent2"/>
                </a:solidFill>
                <a:latin typeface="Poppins"/>
              </a:rPr>
              <a:t>Examples of available documents and topics: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B7CA8-96F6-BAD2-E965-AF3CC5B0C67E}"/>
              </a:ext>
            </a:extLst>
          </p:cNvPr>
          <p:cNvSpPr txBox="1"/>
          <p:nvPr/>
        </p:nvSpPr>
        <p:spPr>
          <a:xfrm>
            <a:off x="333214" y="2045540"/>
            <a:ext cx="11687561" cy="433323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System Performance Report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Transportation System Visualization Tool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Freight Story Map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Active Transportation Plan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Climate &amp; Resilience 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Water Quality 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Health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Safety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Financial Strategy</a:t>
            </a:r>
          </a:p>
          <a:p>
            <a:pPr marL="457200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Poppins"/>
              </a:rPr>
              <a:t>Maintenance &amp; Preservation</a:t>
            </a:r>
          </a:p>
        </p:txBody>
      </p:sp>
    </p:spTree>
    <p:extLst>
      <p:ext uri="{BB962C8B-B14F-4D97-AF65-F5344CB8AC3E}">
        <p14:creationId xmlns:p14="http://schemas.microsoft.com/office/powerpoint/2010/main" val="2507586250"/>
      </p:ext>
    </p:extLst>
  </p:cSld>
  <p:clrMapOvr>
    <a:masterClrMapping/>
  </p:clrMapOvr>
</p:sld>
</file>

<file path=ppt/theme/theme1.xml><?xml version="1.0" encoding="utf-8"?>
<a:theme xmlns:a="http://schemas.openxmlformats.org/drawingml/2006/main" name="PSRC Theme Updated">
  <a:themeElements>
    <a:clrScheme name="PSRC Colors">
      <a:dk1>
        <a:sysClr val="windowText" lastClr="000000"/>
      </a:dk1>
      <a:lt1>
        <a:sysClr val="window" lastClr="FFFFFF"/>
      </a:lt1>
      <a:dk2>
        <a:srgbClr val="C0C0C0"/>
      </a:dk2>
      <a:lt2>
        <a:srgbClr val="FFFFFF"/>
      </a:lt2>
      <a:accent1>
        <a:srgbClr val="F15A29"/>
      </a:accent1>
      <a:accent2>
        <a:srgbClr val="91268F"/>
      </a:accent2>
      <a:accent3>
        <a:srgbClr val="8DC63F"/>
      </a:accent3>
      <a:accent4>
        <a:srgbClr val="00A7A0"/>
      </a:accent4>
      <a:accent5>
        <a:srgbClr val="595959"/>
      </a:accent5>
      <a:accent6>
        <a:srgbClr val="3F6618"/>
      </a:accent6>
      <a:hlink>
        <a:srgbClr val="00726D"/>
      </a:hlink>
      <a:folHlink>
        <a:srgbClr val="630460"/>
      </a:folHlink>
    </a:clrScheme>
    <a:fontScheme name="PSRC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RC Theme Updated" id="{C2F34D08-9AD4-4501-940E-74CB19D0C645}" vid="{92EB98A7-AC57-44E0-A03E-A033EA44E3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58736a8b-35ce-4573-8624-e62de21a54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3635565CE6B4E835412D3E222A55E" ma:contentTypeVersion="18" ma:contentTypeDescription="Create a new document." ma:contentTypeScope="" ma:versionID="cf94347e1032747f4ba1b7cbd46ef812">
  <xsd:schema xmlns:xsd="http://www.w3.org/2001/XMLSchema" xmlns:xs="http://www.w3.org/2001/XMLSchema" xmlns:p="http://schemas.microsoft.com/office/2006/metadata/properties" xmlns:ns1="http://schemas.microsoft.com/sharepoint/v3" xmlns:ns3="58736a8b-35ce-4573-8624-e62de21a5482" xmlns:ns4="74f41e0a-19b3-4f70-93e3-ee157e261b7a" targetNamespace="http://schemas.microsoft.com/office/2006/metadata/properties" ma:root="true" ma:fieldsID="3c090d3810738e3f7f3f51d616ec6d5c" ns1:_="" ns3:_="" ns4:_="">
    <xsd:import namespace="http://schemas.microsoft.com/sharepoint/v3"/>
    <xsd:import namespace="58736a8b-35ce-4573-8624-e62de21a5482"/>
    <xsd:import namespace="74f41e0a-19b3-4f70-93e3-ee157e261b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36a8b-35ce-4573-8624-e62de21a54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41e0a-19b3-4f70-93e3-ee157e261b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6748FB-FA7F-4AB0-A159-238F367534F7}">
  <ds:schemaRefs>
    <ds:schemaRef ds:uri="http://www.w3.org/XML/1998/namespace"/>
    <ds:schemaRef ds:uri="58736a8b-35ce-4573-8624-e62de21a548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purl.org/dc/dcmitype/"/>
    <ds:schemaRef ds:uri="http://schemas.microsoft.com/office/2006/metadata/properties"/>
    <ds:schemaRef ds:uri="http://schemas.openxmlformats.org/package/2006/metadata/core-properties"/>
    <ds:schemaRef ds:uri="74f41e0a-19b3-4f70-93e3-ee157e261b7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19AFE69-E534-433C-AA8F-F71B1F95A5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D55628-0BED-453C-9130-F8FE3AAEF3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736a8b-35ce-4573-8624-e62de21a5482"/>
    <ds:schemaRef ds:uri="74f41e0a-19b3-4f70-93e3-ee157e261b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PSRC Theme Updated</Template>
  <TotalTime>11756</TotalTime>
  <Words>1134</Words>
  <Application>Microsoft Office PowerPoint</Application>
  <PresentationFormat>Widescreen</PresentationFormat>
  <Paragraphs>197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Poppins SemiBold</vt:lpstr>
      <vt:lpstr>Poppins Medium</vt:lpstr>
      <vt:lpstr>Arial</vt:lpstr>
      <vt:lpstr>Poppins</vt:lpstr>
      <vt:lpstr>Aptos</vt:lpstr>
      <vt:lpstr>Courier New</vt:lpstr>
      <vt:lpstr>Times New Roman</vt:lpstr>
      <vt:lpstr>Wingdings</vt:lpstr>
      <vt:lpstr>PSRC Theme Updated</vt:lpstr>
      <vt:lpstr>Regional Transportation Plan 2026-2050</vt:lpstr>
      <vt:lpstr>Today</vt:lpstr>
      <vt:lpstr>Who are we?</vt:lpstr>
      <vt:lpstr>What is a Regional Transportation Plan?</vt:lpstr>
      <vt:lpstr>Plan Priorities</vt:lpstr>
      <vt:lpstr>PowerPoint Presentation</vt:lpstr>
      <vt:lpstr>Continuous Public Outreach – 2025/2026</vt:lpstr>
      <vt:lpstr>Draft Plan – Elements and Approach</vt:lpstr>
      <vt:lpstr>Draft Plan – Available Documents</vt:lpstr>
      <vt:lpstr>Transportation System Visualization Tool</vt:lpstr>
      <vt:lpstr>PowerPoint Presentation</vt:lpstr>
      <vt:lpstr>PowerPoint Presentation</vt:lpstr>
      <vt:lpstr>PowerPoint Presentation</vt:lpstr>
      <vt:lpstr>PowerPoint Presentation</vt:lpstr>
      <vt:lpstr>Public Comments Received</vt:lpstr>
      <vt:lpstr>Processing of Comments</vt:lpstr>
      <vt:lpstr>2026 Draft Active Transportation Plan</vt:lpstr>
      <vt:lpstr>Draft ATP – Current System Content</vt:lpstr>
      <vt:lpstr>Draft ATP – Future System Content</vt:lpstr>
      <vt:lpstr>Draft ATP – Next Steps and What’s Ahead</vt:lpstr>
      <vt:lpstr>Other relevant work from the Draft RTP</vt:lpstr>
      <vt:lpstr>Schedule to Plan Adoption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PSRC Theme and Template</dc:title>
  <dc:creator>Allie Perez</dc:creator>
  <cp:lastModifiedBy>Gil Cerise</cp:lastModifiedBy>
  <cp:revision>166</cp:revision>
  <dcterms:created xsi:type="dcterms:W3CDTF">2024-01-22T20:39:11Z</dcterms:created>
  <dcterms:modified xsi:type="dcterms:W3CDTF">2026-05-08T20:39:43Z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0x0101001563635565CE6B4E835412D3E222A55E</vt:lpwstr>
  </property>
</Properties>
</file>