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2" r:id="rId5"/>
  </p:sldMasterIdLst>
  <p:notesMasterIdLst>
    <p:notesMasterId r:id="rId26"/>
  </p:notesMasterIdLst>
  <p:sldIdLst>
    <p:sldId id="256" r:id="rId6"/>
    <p:sldId id="288" r:id="rId7"/>
    <p:sldId id="289" r:id="rId8"/>
    <p:sldId id="272" r:id="rId9"/>
    <p:sldId id="291" r:id="rId10"/>
    <p:sldId id="259" r:id="rId11"/>
    <p:sldId id="273" r:id="rId12"/>
    <p:sldId id="274" r:id="rId13"/>
    <p:sldId id="276" r:id="rId14"/>
    <p:sldId id="275" r:id="rId15"/>
    <p:sldId id="277" r:id="rId16"/>
    <p:sldId id="279" r:id="rId17"/>
    <p:sldId id="280" r:id="rId18"/>
    <p:sldId id="282" r:id="rId19"/>
    <p:sldId id="285" r:id="rId20"/>
    <p:sldId id="283" r:id="rId21"/>
    <p:sldId id="287" r:id="rId22"/>
    <p:sldId id="290" r:id="rId23"/>
    <p:sldId id="292" r:id="rId24"/>
    <p:sldId id="286"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64C59"/>
    <a:srgbClr val="E45D50"/>
    <a:srgbClr val="EF6522"/>
    <a:srgbClr val="0A96B6"/>
    <a:srgbClr val="139588"/>
    <a:srgbClr val="BCDCD9"/>
    <a:srgbClr val="C6AD21"/>
    <a:srgbClr val="C4AE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8" autoAdjust="0"/>
    <p:restoredTop sz="80494" autoAdjust="0"/>
  </p:normalViewPr>
  <p:slideViewPr>
    <p:cSldViewPr snapToGrid="0" snapToObjects="1">
      <p:cViewPr varScale="1">
        <p:scale>
          <a:sx n="71" d="100"/>
          <a:sy n="71" d="100"/>
        </p:scale>
        <p:origin x="1218"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93136D-D913-4C28-9D31-BF2340247653}" type="datetimeFigureOut">
              <a:rPr lang="en-US" smtClean="0"/>
              <a:t>7/29/2020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BC143-B9BD-404E-87B5-AA78EB6BEAE4}" type="slidenum">
              <a:rPr lang="en-US" smtClean="0"/>
              <a:t>‹#›</a:t>
            </a:fld>
            <a:endParaRPr lang="en-US"/>
          </a:p>
        </p:txBody>
      </p:sp>
    </p:spTree>
    <p:extLst>
      <p:ext uri="{BB962C8B-B14F-4D97-AF65-F5344CB8AC3E}">
        <p14:creationId xmlns:p14="http://schemas.microsoft.com/office/powerpoint/2010/main" val="173229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Alternates should expect to be at all meetings, participate in deliberation, but can only vote when a member is absent, or replaces someone who steps down.</a:t>
            </a:r>
          </a:p>
          <a:p>
            <a:r>
              <a:rPr lang="en-US" dirty="0"/>
              <a:t>City Departments will be participating throughout the process, to observe discussions, provide expertise</a:t>
            </a:r>
          </a:p>
        </p:txBody>
      </p:sp>
      <p:sp>
        <p:nvSpPr>
          <p:cNvPr id="4" name="Slide Number Placeholder 3"/>
          <p:cNvSpPr>
            <a:spLocks noGrp="1"/>
          </p:cNvSpPr>
          <p:nvPr>
            <p:ph type="sldNum" sz="quarter" idx="5"/>
          </p:nvPr>
        </p:nvSpPr>
        <p:spPr/>
        <p:txBody>
          <a:bodyPr/>
          <a:lstStyle/>
          <a:p>
            <a:fld id="{E84BC143-B9BD-404E-87B5-AA78EB6BEAE4}" type="slidenum">
              <a:rPr lang="en-US" smtClean="0"/>
              <a:t>2</a:t>
            </a:fld>
            <a:endParaRPr lang="en-US"/>
          </a:p>
        </p:txBody>
      </p:sp>
    </p:spTree>
    <p:extLst>
      <p:ext uri="{BB962C8B-B14F-4D97-AF65-F5344CB8AC3E}">
        <p14:creationId xmlns:p14="http://schemas.microsoft.com/office/powerpoint/2010/main" val="357746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BC143-B9BD-404E-87B5-AA78EB6BEAE4}" type="slidenum">
              <a:rPr lang="en-US" smtClean="0"/>
              <a:t>20</a:t>
            </a:fld>
            <a:endParaRPr lang="en-US"/>
          </a:p>
        </p:txBody>
      </p:sp>
    </p:spTree>
    <p:extLst>
      <p:ext uri="{BB962C8B-B14F-4D97-AF65-F5344CB8AC3E}">
        <p14:creationId xmlns:p14="http://schemas.microsoft.com/office/powerpoint/2010/main" val="41884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is one of 13 major institutions in the City, I may point you to other plans as examples during the process</a:t>
            </a:r>
          </a:p>
        </p:txBody>
      </p:sp>
      <p:sp>
        <p:nvSpPr>
          <p:cNvPr id="4" name="Slide Number Placeholder 3"/>
          <p:cNvSpPr>
            <a:spLocks noGrp="1"/>
          </p:cNvSpPr>
          <p:nvPr>
            <p:ph type="sldNum" sz="quarter" idx="5"/>
          </p:nvPr>
        </p:nvSpPr>
        <p:spPr/>
        <p:txBody>
          <a:bodyPr/>
          <a:lstStyle/>
          <a:p>
            <a:fld id="{E84BC143-B9BD-404E-87B5-AA78EB6BEAE4}" type="slidenum">
              <a:rPr lang="en-US" smtClean="0"/>
              <a:t>3</a:t>
            </a:fld>
            <a:endParaRPr lang="en-US"/>
          </a:p>
        </p:txBody>
      </p:sp>
    </p:spTree>
    <p:extLst>
      <p:ext uri="{BB962C8B-B14F-4D97-AF65-F5344CB8AC3E}">
        <p14:creationId xmlns:p14="http://schemas.microsoft.com/office/powerpoint/2010/main" val="64081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are a CAC.</a:t>
            </a:r>
          </a:p>
          <a:p>
            <a:r>
              <a:rPr lang="en-US" dirty="0"/>
              <a:t>Your appointments are in the queue for Council to consider, if they decide to change the composition of the Committee, we will address that if the time comes</a:t>
            </a:r>
          </a:p>
          <a:p>
            <a:r>
              <a:rPr lang="en-US" dirty="0"/>
              <a:t>There is a schedule being developed between the college and City to see that this process is completed in 24 months.</a:t>
            </a:r>
          </a:p>
          <a:p>
            <a:r>
              <a:rPr lang="en-US" dirty="0"/>
              <a:t>When the MIMP is adopted, a SAC will be formed, as some of you were part of, and they will monitor implementation of the plan.</a:t>
            </a:r>
          </a:p>
        </p:txBody>
      </p:sp>
      <p:sp>
        <p:nvSpPr>
          <p:cNvPr id="4" name="Slide Number Placeholder 3"/>
          <p:cNvSpPr>
            <a:spLocks noGrp="1"/>
          </p:cNvSpPr>
          <p:nvPr>
            <p:ph type="sldNum" sz="quarter" idx="5"/>
          </p:nvPr>
        </p:nvSpPr>
        <p:spPr/>
        <p:txBody>
          <a:bodyPr/>
          <a:lstStyle/>
          <a:p>
            <a:fld id="{E84BC143-B9BD-404E-87B5-AA78EB6BEAE4}" type="slidenum">
              <a:rPr lang="en-US" smtClean="0"/>
              <a:t>4</a:t>
            </a:fld>
            <a:endParaRPr lang="en-US"/>
          </a:p>
        </p:txBody>
      </p:sp>
    </p:spTree>
    <p:extLst>
      <p:ext uri="{BB962C8B-B14F-4D97-AF65-F5344CB8AC3E}">
        <p14:creationId xmlns:p14="http://schemas.microsoft.com/office/powerpoint/2010/main" val="395679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going back to this throughout the process, promoting the educational uses of the campus in a vibrant neighborhood</a:t>
            </a:r>
          </a:p>
          <a:p>
            <a:r>
              <a:rPr lang="en-US" dirty="0"/>
              <a:t>See that institutions and neighborhoods can coexist, both be successful. </a:t>
            </a:r>
          </a:p>
          <a:p>
            <a:r>
              <a:rPr lang="en-US" dirty="0"/>
              <a:t>Focus on balancing the needs</a:t>
            </a:r>
          </a:p>
          <a:p>
            <a:r>
              <a:rPr lang="en-US" dirty="0"/>
              <a:t>Allow institutions to go higher/denser to avoid growth into the surrounding neighborhood</a:t>
            </a:r>
          </a:p>
        </p:txBody>
      </p:sp>
      <p:sp>
        <p:nvSpPr>
          <p:cNvPr id="4" name="Slide Number Placeholder 3"/>
          <p:cNvSpPr>
            <a:spLocks noGrp="1"/>
          </p:cNvSpPr>
          <p:nvPr>
            <p:ph type="sldNum" sz="quarter" idx="5"/>
          </p:nvPr>
        </p:nvSpPr>
        <p:spPr/>
        <p:txBody>
          <a:bodyPr/>
          <a:lstStyle/>
          <a:p>
            <a:fld id="{E84BC143-B9BD-404E-87B5-AA78EB6BEAE4}" type="slidenum">
              <a:rPr lang="en-US" smtClean="0"/>
              <a:t>5</a:t>
            </a:fld>
            <a:endParaRPr lang="en-US"/>
          </a:p>
        </p:txBody>
      </p:sp>
    </p:spTree>
    <p:extLst>
      <p:ext uri="{BB962C8B-B14F-4D97-AF65-F5344CB8AC3E}">
        <p14:creationId xmlns:p14="http://schemas.microsoft.com/office/powerpoint/2010/main" val="377615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Seattle Central College is considered an educational major institution which grants them access to this section of the land use code to develop a master plan.</a:t>
            </a:r>
          </a:p>
        </p:txBody>
      </p:sp>
      <p:sp>
        <p:nvSpPr>
          <p:cNvPr id="4" name="Slide Number Placeholder 3"/>
          <p:cNvSpPr>
            <a:spLocks noGrp="1"/>
          </p:cNvSpPr>
          <p:nvPr>
            <p:ph type="sldNum" sz="quarter" idx="5"/>
          </p:nvPr>
        </p:nvSpPr>
        <p:spPr/>
        <p:txBody>
          <a:bodyPr/>
          <a:lstStyle/>
          <a:p>
            <a:fld id="{E84BC143-B9BD-404E-87B5-AA78EB6BEAE4}" type="slidenum">
              <a:rPr lang="en-US" smtClean="0"/>
              <a:t>6</a:t>
            </a:fld>
            <a:endParaRPr lang="en-US"/>
          </a:p>
        </p:txBody>
      </p:sp>
    </p:spTree>
    <p:extLst>
      <p:ext uri="{BB962C8B-B14F-4D97-AF65-F5344CB8AC3E}">
        <p14:creationId xmlns:p14="http://schemas.microsoft.com/office/powerpoint/2010/main" val="277443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growth may be taller or denser than the underlying zoning would allow the college to grow within their boundaries.</a:t>
            </a:r>
          </a:p>
          <a:p>
            <a:r>
              <a:rPr lang="en-US" dirty="0"/>
              <a:t>Institutions are going to change over time, we will have conversations here about how the college can grow and maintain a healthy neighborhood surrounding it.</a:t>
            </a:r>
          </a:p>
        </p:txBody>
      </p:sp>
      <p:sp>
        <p:nvSpPr>
          <p:cNvPr id="4" name="Slide Number Placeholder 3"/>
          <p:cNvSpPr>
            <a:spLocks noGrp="1"/>
          </p:cNvSpPr>
          <p:nvPr>
            <p:ph type="sldNum" sz="quarter" idx="5"/>
          </p:nvPr>
        </p:nvSpPr>
        <p:spPr/>
        <p:txBody>
          <a:bodyPr/>
          <a:lstStyle/>
          <a:p>
            <a:fld id="{E84BC143-B9BD-404E-87B5-AA78EB6BEAE4}" type="slidenum">
              <a:rPr lang="en-US" smtClean="0"/>
              <a:t>7</a:t>
            </a:fld>
            <a:endParaRPr lang="en-US"/>
          </a:p>
        </p:txBody>
      </p:sp>
    </p:spTree>
    <p:extLst>
      <p:ext uri="{BB962C8B-B14F-4D97-AF65-F5344CB8AC3E}">
        <p14:creationId xmlns:p14="http://schemas.microsoft.com/office/powerpoint/2010/main" val="227944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Concentration of buildings or decentralization, for example services or programs being located on other campuses or in locations in other neighborhoods to minimize growth on one large campus.</a:t>
            </a:r>
          </a:p>
          <a:p>
            <a:r>
              <a:rPr lang="en-US" dirty="0"/>
              <a:t>Coordinated growth – deliberate growth as opposed to a little here and there, amounting to larger cumulative impacts.</a:t>
            </a:r>
          </a:p>
          <a:p>
            <a:r>
              <a:rPr lang="en-US" dirty="0"/>
              <a:t>Just that</a:t>
            </a:r>
          </a:p>
          <a:p>
            <a:r>
              <a:rPr lang="en-US" dirty="0"/>
              <a:t>Community involvement! You are the start of this. All meetings are open to the public and have opportunities for public comment.</a:t>
            </a:r>
          </a:p>
          <a:p>
            <a:r>
              <a:rPr lang="en-US" dirty="0"/>
              <a:t>Compatible uses, I use the example of not locating a sports arena in residential neighborhood. </a:t>
            </a:r>
          </a:p>
          <a:p>
            <a:r>
              <a:rPr lang="en-US" dirty="0"/>
              <a:t>The city wants to see its institutions be successful anchors for community, which requires accommodations for their growth and ability to adapt to their changing needs.</a:t>
            </a:r>
          </a:p>
        </p:txBody>
      </p:sp>
      <p:sp>
        <p:nvSpPr>
          <p:cNvPr id="4" name="Slide Number Placeholder 3"/>
          <p:cNvSpPr>
            <a:spLocks noGrp="1"/>
          </p:cNvSpPr>
          <p:nvPr>
            <p:ph type="sldNum" sz="quarter" idx="5"/>
          </p:nvPr>
        </p:nvSpPr>
        <p:spPr/>
        <p:txBody>
          <a:bodyPr/>
          <a:lstStyle/>
          <a:p>
            <a:fld id="{E84BC143-B9BD-404E-87B5-AA78EB6BEAE4}" type="slidenum">
              <a:rPr lang="en-US" smtClean="0"/>
              <a:t>8</a:t>
            </a:fld>
            <a:endParaRPr lang="en-US"/>
          </a:p>
        </p:txBody>
      </p:sp>
    </p:spTree>
    <p:extLst>
      <p:ext uri="{BB962C8B-B14F-4D97-AF65-F5344CB8AC3E}">
        <p14:creationId xmlns:p14="http://schemas.microsoft.com/office/powerpoint/2010/main" val="52446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Transitions with the neighborhood</a:t>
            </a:r>
          </a:p>
          <a:p>
            <a:r>
              <a:rPr lang="en-US" dirty="0"/>
              <a:t>We will talk more about the amount of parking included in this plan, but know it will be a topic of discussion</a:t>
            </a:r>
          </a:p>
          <a:p>
            <a:r>
              <a:rPr lang="en-US" dirty="0"/>
              <a:t>As will all large employers in the city, it’s no different with major institutions, the city requires they minimize the number of SOV trips</a:t>
            </a:r>
          </a:p>
        </p:txBody>
      </p:sp>
      <p:sp>
        <p:nvSpPr>
          <p:cNvPr id="4" name="Slide Number Placeholder 3"/>
          <p:cNvSpPr>
            <a:spLocks noGrp="1"/>
          </p:cNvSpPr>
          <p:nvPr>
            <p:ph type="sldNum" sz="quarter" idx="5"/>
          </p:nvPr>
        </p:nvSpPr>
        <p:spPr/>
        <p:txBody>
          <a:bodyPr/>
          <a:lstStyle/>
          <a:p>
            <a:fld id="{E84BC143-B9BD-404E-87B5-AA78EB6BEAE4}" type="slidenum">
              <a:rPr lang="en-US" smtClean="0"/>
              <a:t>9</a:t>
            </a:fld>
            <a:endParaRPr lang="en-US"/>
          </a:p>
        </p:txBody>
      </p:sp>
    </p:spTree>
    <p:extLst>
      <p:ext uri="{BB962C8B-B14F-4D97-AF65-F5344CB8AC3E}">
        <p14:creationId xmlns:p14="http://schemas.microsoft.com/office/powerpoint/2010/main" val="111249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the Master Plan should do these things</a:t>
            </a:r>
          </a:p>
          <a:p>
            <a:r>
              <a:rPr lang="en-US" dirty="0"/>
              <a:t>The city will monitor the progress of the master plan and work with the institution to see that commitments made come to fruition.</a:t>
            </a:r>
          </a:p>
        </p:txBody>
      </p:sp>
      <p:sp>
        <p:nvSpPr>
          <p:cNvPr id="4" name="Slide Number Placeholder 3"/>
          <p:cNvSpPr>
            <a:spLocks noGrp="1"/>
          </p:cNvSpPr>
          <p:nvPr>
            <p:ph type="sldNum" sz="quarter" idx="5"/>
          </p:nvPr>
        </p:nvSpPr>
        <p:spPr/>
        <p:txBody>
          <a:bodyPr/>
          <a:lstStyle/>
          <a:p>
            <a:fld id="{E84BC143-B9BD-404E-87B5-AA78EB6BEAE4}" type="slidenum">
              <a:rPr lang="en-US" smtClean="0"/>
              <a:t>10</a:t>
            </a:fld>
            <a:endParaRPr lang="en-US"/>
          </a:p>
        </p:txBody>
      </p:sp>
    </p:spTree>
    <p:extLst>
      <p:ext uri="{BB962C8B-B14F-4D97-AF65-F5344CB8AC3E}">
        <p14:creationId xmlns:p14="http://schemas.microsoft.com/office/powerpoint/2010/main" val="382706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762"/>
            <a:ext cx="9144000" cy="6057899"/>
          </a:xfrm>
          <a:prstGeom prst="rect">
            <a:avLst/>
          </a:prstGeom>
        </p:spPr>
      </p:pic>
      <p:sp>
        <p:nvSpPr>
          <p:cNvPr id="2" name="Title 1"/>
          <p:cNvSpPr>
            <a:spLocks noGrp="1"/>
          </p:cNvSpPr>
          <p:nvPr>
            <p:ph type="ctrTitle" hasCustomPrompt="1"/>
          </p:nvPr>
        </p:nvSpPr>
        <p:spPr>
          <a:xfrm>
            <a:off x="1050925" y="1699116"/>
            <a:ext cx="7292196" cy="1236755"/>
          </a:xfrm>
        </p:spPr>
        <p:txBody>
          <a:bodyPr anchor="t" anchorCtr="0">
            <a:noAutofit/>
          </a:bodyPr>
          <a:lstStyle>
            <a:lvl1pPr algn="l">
              <a:lnSpc>
                <a:spcPts val="4000"/>
              </a:lnSpc>
              <a:defRPr sz="3800" i="1" cap="none" baseline="0">
                <a:solidFill>
                  <a:schemeClr val="bg1"/>
                </a:solidFill>
                <a:latin typeface="Trebuchet MS" panose="020B0603020202020204" pitchFamily="34" charset="0"/>
                <a:ea typeface="Trebuchet MS" panose="020B0603020202020204" pitchFamily="34" charset="0"/>
                <a:cs typeface="Times" charset="0"/>
              </a:defRPr>
            </a:lvl1pPr>
          </a:lstStyle>
          <a:p>
            <a:r>
              <a:rPr lang="en-US" dirty="0"/>
              <a:t>CLICK TO EDIT MASTER TITLE STYLE</a:t>
            </a:r>
          </a:p>
        </p:txBody>
      </p:sp>
      <p:sp>
        <p:nvSpPr>
          <p:cNvPr id="3" name="Subtitle 2"/>
          <p:cNvSpPr>
            <a:spLocks noGrp="1"/>
          </p:cNvSpPr>
          <p:nvPr>
            <p:ph type="subTitle" idx="1" hasCustomPrompt="1"/>
          </p:nvPr>
        </p:nvSpPr>
        <p:spPr>
          <a:xfrm>
            <a:off x="1050925" y="3024378"/>
            <a:ext cx="6400800" cy="485922"/>
          </a:xfrm>
        </p:spPr>
        <p:txBody>
          <a:bodyPr>
            <a:normAutofit/>
          </a:bodyPr>
          <a:lstStyle>
            <a:lvl1pPr marL="0" indent="0" algn="l">
              <a:buNone/>
              <a:defRPr sz="1800" i="0" cap="none" baseline="0">
                <a:solidFill>
                  <a:schemeClr val="bg1"/>
                </a:solidFill>
                <a:latin typeface="+mj-lt"/>
                <a:ea typeface="Arial Hebrew Scholar" charset="-79"/>
                <a:cs typeface="Arial Hebrew Scholar"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647700" y="1816100"/>
            <a:ext cx="0" cy="1570567"/>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hasCustomPrompt="1"/>
          </p:nvPr>
        </p:nvSpPr>
        <p:spPr>
          <a:xfrm>
            <a:off x="1050925" y="4275274"/>
            <a:ext cx="4011613" cy="1019175"/>
          </a:xfrm>
        </p:spPr>
        <p:txBody>
          <a:bodyPr>
            <a:noAutofit/>
          </a:bodyPr>
          <a:lstStyle>
            <a:lvl1pPr marL="0" indent="0">
              <a:buNone/>
              <a:defRPr sz="1800" i="1" baseline="0">
                <a:solidFill>
                  <a:schemeClr val="bg1"/>
                </a:solidFill>
                <a:latin typeface="+mj-lt"/>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dirty="0"/>
              <a:t>Presented by </a:t>
            </a:r>
            <a:r>
              <a:rPr lang="en-US" dirty="0" err="1"/>
              <a:t>Firstname</a:t>
            </a:r>
            <a:r>
              <a:rPr lang="en-US" dirty="0"/>
              <a:t> Last name</a:t>
            </a:r>
          </a:p>
          <a:p>
            <a:pPr lvl="0"/>
            <a:r>
              <a:rPr lang="en-US" dirty="0"/>
              <a:t>Date</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4554" y="5926756"/>
            <a:ext cx="2078567" cy="531956"/>
          </a:xfrm>
          <a:prstGeom prst="rect">
            <a:avLst/>
          </a:prstGeom>
        </p:spPr>
      </p:pic>
    </p:spTree>
    <p:extLst>
      <p:ext uri="{BB962C8B-B14F-4D97-AF65-F5344CB8AC3E}">
        <p14:creationId xmlns:p14="http://schemas.microsoft.com/office/powerpoint/2010/main" val="309085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 Slide Pictures">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5908" t="4329" r="4849" b="34012"/>
          <a:stretch/>
        </p:blipFill>
        <p:spPr>
          <a:xfrm flipH="1">
            <a:off x="6441439" y="4448655"/>
            <a:ext cx="1771228" cy="1205916"/>
          </a:xfrm>
          <a:prstGeom prst="rect">
            <a:avLst/>
          </a:prstGeom>
        </p:spPr>
      </p:pic>
      <p:sp>
        <p:nvSpPr>
          <p:cNvPr id="30" name="Picture Placeholder 5"/>
          <p:cNvSpPr>
            <a:spLocks noGrp="1"/>
          </p:cNvSpPr>
          <p:nvPr>
            <p:ph type="pic" sz="quarter" idx="13"/>
          </p:nvPr>
        </p:nvSpPr>
        <p:spPr>
          <a:xfrm>
            <a:off x="6441440" y="4448656"/>
            <a:ext cx="1771227" cy="1205914"/>
          </a:xfrm>
        </p:spPr>
        <p:txBody>
          <a:bodyPr/>
          <a:lstStyle/>
          <a:p>
            <a:r>
              <a:rPr lang="en-US"/>
              <a:t>Click icon to add picture</a:t>
            </a:r>
          </a:p>
        </p:txBody>
      </p:sp>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765" t="21247" b="15482"/>
          <a:stretch/>
        </p:blipFill>
        <p:spPr>
          <a:xfrm flipH="1">
            <a:off x="6441439" y="3158069"/>
            <a:ext cx="1771228" cy="1205917"/>
          </a:xfrm>
          <a:prstGeom prst="rect">
            <a:avLst/>
          </a:prstGeom>
        </p:spPr>
      </p:pic>
      <p:sp>
        <p:nvSpPr>
          <p:cNvPr id="28" name="Picture Placeholder 5"/>
          <p:cNvSpPr>
            <a:spLocks noGrp="1"/>
          </p:cNvSpPr>
          <p:nvPr>
            <p:ph type="pic" sz="quarter" idx="12"/>
          </p:nvPr>
        </p:nvSpPr>
        <p:spPr>
          <a:xfrm>
            <a:off x="6441440" y="3158072"/>
            <a:ext cx="1771227" cy="1205914"/>
          </a:xfrm>
        </p:spPr>
        <p:txBody>
          <a:bodyPr/>
          <a:lstStyle/>
          <a:p>
            <a:r>
              <a:rPr lang="en-US"/>
              <a:t>Click icon to add picture</a:t>
            </a:r>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8492" t="5614" r="8492" b="21494"/>
          <a:stretch/>
        </p:blipFill>
        <p:spPr>
          <a:xfrm flipH="1">
            <a:off x="6441439" y="1867486"/>
            <a:ext cx="1771228" cy="1205915"/>
          </a:xfrm>
          <a:prstGeom prst="rect">
            <a:avLst/>
          </a:prstGeom>
        </p:spPr>
      </p:pic>
      <p:sp>
        <p:nvSpPr>
          <p:cNvPr id="9" name="Picture Placeholder 5"/>
          <p:cNvSpPr>
            <a:spLocks noGrp="1"/>
          </p:cNvSpPr>
          <p:nvPr>
            <p:ph type="pic" sz="quarter" idx="11"/>
          </p:nvPr>
        </p:nvSpPr>
        <p:spPr>
          <a:xfrm>
            <a:off x="6441440" y="1867487"/>
            <a:ext cx="1771227" cy="1205914"/>
          </a:xfrm>
        </p:spPr>
        <p:txBody>
          <a:bodyPr/>
          <a:lstStyle/>
          <a:p>
            <a:r>
              <a:rPr lang="en-US"/>
              <a:t>Click icon to add picture</a:t>
            </a:r>
          </a:p>
        </p:txBody>
      </p:sp>
      <p:sp>
        <p:nvSpPr>
          <p:cNvPr id="13" name="Text Placeholder 4"/>
          <p:cNvSpPr>
            <a:spLocks noGrp="1"/>
          </p:cNvSpPr>
          <p:nvPr>
            <p:ph type="body" sz="quarter" idx="10"/>
          </p:nvPr>
        </p:nvSpPr>
        <p:spPr>
          <a:xfrm>
            <a:off x="720661" y="1867486"/>
            <a:ext cx="5612406" cy="3950195"/>
          </a:xfrm>
        </p:spPr>
        <p:txBody>
          <a:bodyPr>
            <a:normAutofit/>
          </a:bodyPr>
          <a:lstStyle>
            <a:lvl1pPr marL="342900" indent="-342900">
              <a:spcBef>
                <a:spcPts val="500"/>
              </a:spcBef>
              <a:buFont typeface="Wingdings" charset="2"/>
              <a:buChar char="§"/>
              <a:defRPr sz="1600">
                <a:solidFill>
                  <a:srgbClr val="464C59"/>
                </a:solidFill>
                <a:latin typeface="+mj-lt"/>
              </a:defRPr>
            </a:lvl1pPr>
            <a:lvl2pPr marL="576072" indent="-182880">
              <a:spcBef>
                <a:spcPts val="500"/>
              </a:spcBef>
              <a:defRPr sz="1600">
                <a:solidFill>
                  <a:srgbClr val="464C59"/>
                </a:solidFill>
                <a:latin typeface="+mj-lt"/>
              </a:defRPr>
            </a:lvl2pPr>
            <a:lvl3pPr marL="914400" indent="-228600">
              <a:spcBef>
                <a:spcPts val="500"/>
              </a:spcBef>
              <a:buFont typeface="Wingdings" charset="2"/>
              <a:buChar char="§"/>
              <a:defRPr sz="1600">
                <a:solidFill>
                  <a:srgbClr val="464C59"/>
                </a:solidFill>
                <a:latin typeface="+mj-lt"/>
              </a:defRPr>
            </a:lvl3pPr>
            <a:lvl4pPr>
              <a:defRPr sz="1600">
                <a:solidFill>
                  <a:srgbClr val="464C59"/>
                </a:solidFill>
                <a:latin typeface="+mj-lt"/>
              </a:defRPr>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18" name="TextBox 17"/>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100" baseline="0" dirty="0" err="1">
                <a:solidFill>
                  <a:srgbClr val="0A96B6"/>
                </a:solidFill>
                <a:effectLst/>
                <a:latin typeface="+mj-lt"/>
                <a:ea typeface="Arial" charset="0"/>
                <a:cs typeface="Arial" charset="0"/>
              </a:rPr>
              <a:t>www.seattle.gov</a:t>
            </a:r>
            <a:r>
              <a:rPr lang="en-US" sz="800" kern="1200" spc="100" baseline="0" dirty="0">
                <a:solidFill>
                  <a:srgbClr val="0A96B6"/>
                </a:solidFill>
                <a:effectLst/>
                <a:latin typeface="+mj-lt"/>
                <a:ea typeface="Arial" charset="0"/>
                <a:cs typeface="Arial" charset="0"/>
              </a:rPr>
              <a:t>/neighborhoods  |  206.684.0464</a:t>
            </a:r>
            <a:endParaRPr lang="en-US" sz="800" spc="100" baseline="0" dirty="0">
              <a:solidFill>
                <a:srgbClr val="0A96B6"/>
              </a:solidFill>
              <a:latin typeface="+mj-lt"/>
              <a:ea typeface="Arial" charset="0"/>
              <a:cs typeface="Arial" charset="0"/>
            </a:endParaRPr>
          </a:p>
        </p:txBody>
      </p:sp>
      <p:pic>
        <p:nvPicPr>
          <p:cNvPr id="19" name="Picture 18"/>
          <p:cNvPicPr>
            <a:picLocks noChangeAspect="1"/>
          </p:cNvPicPr>
          <p:nvPr userDrawn="1"/>
        </p:nvPicPr>
        <p:blipFill>
          <a:blip r:embed="rId6"/>
          <a:stretch>
            <a:fillRect/>
          </a:stretch>
        </p:blipFill>
        <p:spPr>
          <a:xfrm>
            <a:off x="8321039" y="1"/>
            <a:ext cx="822960" cy="685799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Imag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1089" t="21902" r="3775" b="22033"/>
          <a:stretch/>
        </p:blipFill>
        <p:spPr>
          <a:xfrm>
            <a:off x="720660" y="1586370"/>
            <a:ext cx="7492007" cy="4060898"/>
          </a:xfrm>
          <a:prstGeom prst="rect">
            <a:avLst/>
          </a:prstGeom>
        </p:spPr>
      </p:pic>
      <p:sp>
        <p:nvSpPr>
          <p:cNvPr id="9" name="Picture Placeholder 5"/>
          <p:cNvSpPr>
            <a:spLocks noGrp="1"/>
          </p:cNvSpPr>
          <p:nvPr>
            <p:ph type="pic" sz="quarter" idx="11"/>
          </p:nvPr>
        </p:nvSpPr>
        <p:spPr>
          <a:xfrm>
            <a:off x="720662" y="1586370"/>
            <a:ext cx="7492006" cy="4060898"/>
          </a:xfrm>
        </p:spPr>
        <p:txBody>
          <a:bodyPr/>
          <a:lstStyle/>
          <a:p>
            <a:r>
              <a:rPr lang="en-US"/>
              <a:t>Click icon to add picture</a:t>
            </a:r>
          </a:p>
        </p:txBody>
      </p:sp>
      <p:sp>
        <p:nvSpPr>
          <p:cNvPr id="16"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image title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18" name="TextBox 17"/>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100" baseline="0" dirty="0" err="1">
                <a:solidFill>
                  <a:srgbClr val="0A96B6"/>
                </a:solidFill>
                <a:effectLst/>
                <a:latin typeface="Arial" charset="0"/>
                <a:ea typeface="Arial" charset="0"/>
                <a:cs typeface="Arial" charset="0"/>
              </a:rPr>
              <a:t>www.seattle.gov</a:t>
            </a:r>
            <a:r>
              <a:rPr lang="en-US" sz="800" kern="1200" spc="100" baseline="0" dirty="0">
                <a:solidFill>
                  <a:srgbClr val="0A96B6"/>
                </a:solidFill>
                <a:effectLst/>
                <a:latin typeface="Arial" charset="0"/>
                <a:ea typeface="Arial" charset="0"/>
                <a:cs typeface="Arial" charset="0"/>
              </a:rPr>
              <a:t>/neighborhoods  |  206.684.0464</a:t>
            </a:r>
            <a:endParaRPr lang="en-US" sz="800" spc="100" baseline="0" dirty="0">
              <a:solidFill>
                <a:srgbClr val="0A96B6"/>
              </a:solidFill>
              <a:latin typeface="Arial" charset="0"/>
              <a:ea typeface="Arial" charset="0"/>
              <a:cs typeface="Arial" charset="0"/>
            </a:endParaRPr>
          </a:p>
        </p:txBody>
      </p:sp>
      <p:pic>
        <p:nvPicPr>
          <p:cNvPr id="2" name="Picture 1"/>
          <p:cNvPicPr>
            <a:picLocks noChangeAspect="1"/>
          </p:cNvPicPr>
          <p:nvPr userDrawn="1"/>
        </p:nvPicPr>
        <p:blipFill>
          <a:blip r:embed="rId4"/>
          <a:stretch>
            <a:fillRect/>
          </a:stretch>
        </p:blipFill>
        <p:spPr>
          <a:xfrm>
            <a:off x="0" y="0"/>
            <a:ext cx="457200" cy="68579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hank Yo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799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4554" y="5926756"/>
            <a:ext cx="2078567" cy="531956"/>
          </a:xfrm>
          <a:prstGeom prst="rect">
            <a:avLst/>
          </a:prstGeom>
        </p:spPr>
      </p:pic>
      <p:sp>
        <p:nvSpPr>
          <p:cNvPr id="9" name="Subtitle 2"/>
          <p:cNvSpPr>
            <a:spLocks noGrp="1"/>
          </p:cNvSpPr>
          <p:nvPr>
            <p:ph type="subTitle" idx="1" hasCustomPrompt="1"/>
          </p:nvPr>
        </p:nvSpPr>
        <p:spPr>
          <a:xfrm>
            <a:off x="1089103" y="2972332"/>
            <a:ext cx="4879897" cy="321182"/>
          </a:xfrm>
        </p:spPr>
        <p:txBody>
          <a:bodyPr/>
          <a:lstStyle>
            <a:lvl1pPr marL="0" indent="0" algn="l">
              <a:buNone/>
              <a:defRPr i="0" cap="all" baseline="0">
                <a:solidFill>
                  <a:schemeClr val="bg1"/>
                </a:solidFill>
                <a:latin typeface="+mj-lt"/>
                <a:ea typeface="Arial Hebrew Scholar" charset="-79"/>
                <a:cs typeface="Arial Hebrew Scholar"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CONTACT NAME</a:t>
            </a:r>
          </a:p>
        </p:txBody>
      </p:sp>
      <p:sp>
        <p:nvSpPr>
          <p:cNvPr id="6" name="Text Placeholder 5"/>
          <p:cNvSpPr>
            <a:spLocks noGrp="1"/>
          </p:cNvSpPr>
          <p:nvPr>
            <p:ph type="body" sz="quarter" idx="11" hasCustomPrompt="1"/>
          </p:nvPr>
        </p:nvSpPr>
        <p:spPr>
          <a:xfrm>
            <a:off x="1050925" y="1563485"/>
            <a:ext cx="4849813" cy="803804"/>
          </a:xfrm>
        </p:spPr>
        <p:txBody>
          <a:bodyPr>
            <a:normAutofit/>
          </a:bodyPr>
          <a:lstStyle>
            <a:lvl1pPr marL="0" indent="0">
              <a:buNone/>
              <a:defRPr sz="4000" i="1">
                <a:solidFill>
                  <a:schemeClr val="bg1"/>
                </a:solidFill>
                <a:latin typeface="Trebuchet MS" panose="020B0603020202020204" pitchFamily="34" charset="0"/>
                <a:ea typeface="Trebuchet MS" panose="020B0603020202020204" pitchFamily="34" charset="0"/>
                <a:cs typeface="Times New Roman"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THANK YOU.</a:t>
            </a:r>
          </a:p>
        </p:txBody>
      </p:sp>
      <p:cxnSp>
        <p:nvCxnSpPr>
          <p:cNvPr id="18" name="Straight Connector 17"/>
          <p:cNvCxnSpPr/>
          <p:nvPr userDrawn="1"/>
        </p:nvCxnSpPr>
        <p:spPr>
          <a:xfrm>
            <a:off x="1143000" y="3547533"/>
            <a:ext cx="26754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425776E4-E0C8-4FEC-A3ED-D93837E7AAB4}"/>
              </a:ext>
            </a:extLst>
          </p:cNvPr>
          <p:cNvSpPr>
            <a:spLocks noGrp="1"/>
          </p:cNvSpPr>
          <p:nvPr>
            <p:ph type="body" sz="quarter" idx="10" hasCustomPrompt="1"/>
          </p:nvPr>
        </p:nvSpPr>
        <p:spPr>
          <a:xfrm>
            <a:off x="1143000" y="3801553"/>
            <a:ext cx="3347642" cy="1765060"/>
          </a:xfrm>
        </p:spPr>
        <p:txBody>
          <a:bodyPr>
            <a:normAutofit/>
          </a:bodyPr>
          <a:lstStyle>
            <a:lvl1pPr marL="0" indent="0">
              <a:spcBef>
                <a:spcPts val="500"/>
              </a:spcBef>
              <a:buFont typeface="Wingdings" charset="2"/>
              <a:buNone/>
              <a:defRPr sz="2400" baseline="30000">
                <a:solidFill>
                  <a:srgbClr val="464C59"/>
                </a:solidFill>
                <a:latin typeface="+mj-lt"/>
              </a:defRPr>
            </a:lvl1pPr>
            <a:lvl2pPr marL="393192" indent="0">
              <a:spcBef>
                <a:spcPts val="500"/>
              </a:spcBef>
              <a:buNone/>
              <a:defRPr sz="1600">
                <a:solidFill>
                  <a:srgbClr val="464C59"/>
                </a:solidFill>
                <a:latin typeface="+mj-lt"/>
              </a:defRPr>
            </a:lvl2pPr>
            <a:lvl3pPr marL="685800" indent="0">
              <a:spcBef>
                <a:spcPts val="500"/>
              </a:spcBef>
              <a:buFont typeface="Wingdings" charset="2"/>
              <a:buNone/>
              <a:defRPr sz="1600">
                <a:solidFill>
                  <a:srgbClr val="464C59"/>
                </a:solidFill>
                <a:latin typeface="+mj-lt"/>
              </a:defRPr>
            </a:lvl3pPr>
            <a:lvl4pPr marL="1371600" indent="0">
              <a:buNone/>
              <a:defRPr sz="1600">
                <a:solidFill>
                  <a:srgbClr val="464C59"/>
                </a:solidFill>
                <a:latin typeface="+mj-lt"/>
              </a:defRPr>
            </a:lvl4pPr>
            <a:lvl5pPr>
              <a:defRPr sz="1300"/>
            </a:lvl5pPr>
          </a:lstStyle>
          <a:p>
            <a:pPr lvl="0"/>
            <a:r>
              <a:rPr lang="en-US" dirty="0"/>
              <a:t>600 4th Ave., Floor 4</a:t>
            </a:r>
            <a:br>
              <a:rPr lang="en-US" dirty="0"/>
            </a:br>
            <a:r>
              <a:rPr lang="en-US" dirty="0"/>
              <a:t>PO BOX 94649</a:t>
            </a:r>
            <a:br>
              <a:rPr lang="en-US" dirty="0"/>
            </a:br>
            <a:r>
              <a:rPr lang="en-US" dirty="0"/>
              <a:t>Seattle, WA 98124-4649</a:t>
            </a:r>
            <a:br>
              <a:rPr lang="en-US" dirty="0"/>
            </a:br>
            <a:r>
              <a:rPr lang="en-US" dirty="0"/>
              <a:t>TEL: 206.684.0464</a:t>
            </a:r>
            <a:br>
              <a:rPr lang="en-US" dirty="0"/>
            </a:br>
            <a:r>
              <a:rPr lang="en-US" dirty="0"/>
              <a:t>FAX: 206.233.5142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FFD2-3AA6-43EF-8B6E-62FCE04ABCC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2324C2-3AEC-410D-8616-59BA746F7A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184F3-640F-4897-B0B2-B5953C16F2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77FBF1-5148-4227-B639-E74198A6A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DC2BC-71EB-48C5-9DA5-93C83EB02A60}"/>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267610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52A6-26A9-4AF7-9639-367D4DD33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D60F4-5D3C-4385-8261-6C97B7B15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B5219-A113-48F5-9BA7-4AA88EB001E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155F2E-275D-41FD-9A12-4B917229C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2E918-972C-4AF1-B02D-92B026C6E2FC}"/>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418786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BCE1-7B46-4089-B8EC-502C00FC99E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7A8EC9-99BC-484D-9C81-290C166F070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D40B3-79D8-42CA-B074-72A75FB68D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7346B0-32BD-4BF6-BA82-CCAA8F975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90869-75F5-46E5-9627-D4601C66344C}"/>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535099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E876-DB97-432B-92B0-D5E477227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AC2A7-6B4B-47D6-96FB-E70681D0920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1EFBE-8FA9-4760-8617-D829D36949F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57353E-2DCF-457D-9953-841E60E4CA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3C43B0-CB87-479F-A78C-67ECA96AD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AD367-6299-4AF8-95F1-A691BC8326EC}"/>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4080863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E12-C2D7-4663-86A5-7357EE38EA5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B386A-9D32-4BB5-BE15-D95F52F889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9E4DF-58CF-4061-8E06-F6B1E497277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C42E1D-FF34-498F-8FF6-8090714759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9C4AD9-347A-42DD-8D74-AC8116AD310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BE4CE-C145-4CE8-9016-B590F7B6600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FC6CC76-15E1-4314-A6FD-4255DF73FF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16F32-02F5-41D0-973C-6522836FDDB0}"/>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159329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5255-A820-450E-A335-14B92E47D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07481-4D88-4165-BE48-274BDB13A56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28B021A-BB10-449E-A698-E6BD4E1FF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AB6E5F-98A0-48E6-8E1A-3FA0D95105C8}"/>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785513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ACA51-2EE7-4CB7-AAC6-383D59FCCCA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3D4CC2C-965A-472D-A917-062583E26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F27E4-E2D4-4D2F-8166-47C6A1689EC2}"/>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194960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B">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5027" t="1324" r="11843" b="2640"/>
          <a:stretch/>
        </p:blipFill>
        <p:spPr>
          <a:xfrm flipH="1">
            <a:off x="7484532" y="-1"/>
            <a:ext cx="1659468" cy="3386667"/>
          </a:xfrm>
          <a:prstGeom prst="rect">
            <a:avLst/>
          </a:prstGeom>
        </p:spPr>
      </p:pic>
      <p:sp>
        <p:nvSpPr>
          <p:cNvPr id="12" name="Picture Placeholder 5"/>
          <p:cNvSpPr>
            <a:spLocks noGrp="1"/>
          </p:cNvSpPr>
          <p:nvPr>
            <p:ph type="pic" sz="quarter" idx="11"/>
          </p:nvPr>
        </p:nvSpPr>
        <p:spPr>
          <a:xfrm>
            <a:off x="7484531" y="-1"/>
            <a:ext cx="1659467" cy="3386668"/>
          </a:xfrm>
        </p:spPr>
        <p:txBody>
          <a:bodyPr/>
          <a:lstStyle/>
          <a:p>
            <a:r>
              <a:rPr lang="en-US"/>
              <a:t>Click icon to add picture</a:t>
            </a:r>
          </a:p>
        </p:txBody>
      </p:sp>
      <p:pic>
        <p:nvPicPr>
          <p:cNvPr id="24" name="Picture 23"/>
          <p:cNvPicPr>
            <a:picLocks noChangeAspect="1"/>
          </p:cNvPicPr>
          <p:nvPr userDrawn="1"/>
        </p:nvPicPr>
        <p:blipFill rotWithShape="1">
          <a:blip r:embed="rId3">
            <a:extLst>
              <a:ext uri="{28A0092B-C50C-407E-A947-70E740481C1C}">
                <a14:useLocalDpi xmlns:a14="http://schemas.microsoft.com/office/drawing/2010/main" val="0"/>
              </a:ext>
            </a:extLst>
          </a:blip>
          <a:srcRect l="25993" t="3163" r="33002" b="3581"/>
          <a:stretch/>
        </p:blipFill>
        <p:spPr>
          <a:xfrm>
            <a:off x="7484531" y="3386666"/>
            <a:ext cx="1659470" cy="3471333"/>
          </a:xfrm>
          <a:prstGeom prst="rect">
            <a:avLst/>
          </a:prstGeom>
        </p:spPr>
      </p:pic>
      <p:sp>
        <p:nvSpPr>
          <p:cNvPr id="25" name="Picture Placeholder 5"/>
          <p:cNvSpPr>
            <a:spLocks noGrp="1"/>
          </p:cNvSpPr>
          <p:nvPr>
            <p:ph type="pic" sz="quarter" idx="12"/>
          </p:nvPr>
        </p:nvSpPr>
        <p:spPr>
          <a:xfrm>
            <a:off x="7484531" y="3386666"/>
            <a:ext cx="1659467" cy="3471334"/>
          </a:xfrm>
        </p:spPr>
        <p:txBody>
          <a:bodyPr/>
          <a:lstStyle/>
          <a:p>
            <a:r>
              <a:rPr lang="en-US"/>
              <a:t>Click icon to add picture</a:t>
            </a:r>
          </a:p>
        </p:txBody>
      </p:sp>
      <p:sp>
        <p:nvSpPr>
          <p:cNvPr id="2" name="Title 1"/>
          <p:cNvSpPr>
            <a:spLocks noGrp="1"/>
          </p:cNvSpPr>
          <p:nvPr>
            <p:ph type="ctrTitle" hasCustomPrompt="1"/>
          </p:nvPr>
        </p:nvSpPr>
        <p:spPr>
          <a:xfrm>
            <a:off x="1050925" y="1313584"/>
            <a:ext cx="5231342" cy="1236755"/>
          </a:xfrm>
        </p:spPr>
        <p:txBody>
          <a:bodyPr anchor="t" anchorCtr="0">
            <a:noAutofit/>
          </a:bodyPr>
          <a:lstStyle>
            <a:lvl1pPr algn="l">
              <a:lnSpc>
                <a:spcPts val="3800"/>
              </a:lnSpc>
              <a:defRPr sz="3600" b="1" i="1"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CLICK TO EDIT MASTER TITLE STYLE</a:t>
            </a:r>
          </a:p>
        </p:txBody>
      </p:sp>
      <p:sp>
        <p:nvSpPr>
          <p:cNvPr id="3" name="Subtitle 2"/>
          <p:cNvSpPr>
            <a:spLocks noGrp="1"/>
          </p:cNvSpPr>
          <p:nvPr>
            <p:ph type="subTitle" idx="1" hasCustomPrompt="1"/>
          </p:nvPr>
        </p:nvSpPr>
        <p:spPr>
          <a:xfrm>
            <a:off x="1050925" y="2638846"/>
            <a:ext cx="5231342" cy="485922"/>
          </a:xfrm>
        </p:spPr>
        <p:txBody>
          <a:bodyPr>
            <a:normAutofit/>
          </a:bodyPr>
          <a:lstStyle>
            <a:lvl1pPr marL="0" indent="0" algn="l">
              <a:buNone/>
              <a:defRPr sz="1800" i="0" cap="none" baseline="0">
                <a:solidFill>
                  <a:schemeClr val="tx1"/>
                </a:solidFill>
                <a:latin typeface="+mj-lt"/>
                <a:ea typeface="Arial Hebrew Scholar" charset="-79"/>
                <a:cs typeface="Arial Hebrew Scholar"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647700" y="1646760"/>
            <a:ext cx="0" cy="1570567"/>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hasCustomPrompt="1"/>
          </p:nvPr>
        </p:nvSpPr>
        <p:spPr>
          <a:xfrm>
            <a:off x="1050925" y="5450661"/>
            <a:ext cx="4681008" cy="1019175"/>
          </a:xfrm>
        </p:spPr>
        <p:txBody>
          <a:bodyPr>
            <a:noAutofit/>
          </a:bodyPr>
          <a:lstStyle>
            <a:lvl1pPr marL="0" indent="0">
              <a:buNone/>
              <a:defRPr sz="1800" i="1" baseline="0">
                <a:solidFill>
                  <a:schemeClr val="tx1"/>
                </a:solidFill>
                <a:latin typeface="+mj-lt"/>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dirty="0"/>
              <a:t>Presented by </a:t>
            </a:r>
            <a:r>
              <a:rPr lang="en-US" dirty="0" err="1"/>
              <a:t>Firstname</a:t>
            </a:r>
            <a:r>
              <a:rPr lang="en-US" dirty="0"/>
              <a:t> </a:t>
            </a:r>
            <a:r>
              <a:rPr lang="en-US" dirty="0" err="1"/>
              <a:t>Lastname</a:t>
            </a:r>
            <a:endParaRPr lang="en-US" dirty="0"/>
          </a:p>
          <a:p>
            <a:pPr lvl="0"/>
            <a:r>
              <a:rPr lang="en-US" dirty="0"/>
              <a:t>Date</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925" y="615333"/>
            <a:ext cx="2078567" cy="5319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3127-7C4F-42D1-B2B6-0E0A2D0F0B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701EE9-94B0-49E9-B3DF-E51655FDD8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26327F-DAA4-48F7-9154-E8CD812452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37B0B-D1B6-4CD2-8477-42D87D07A3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13EC559-875D-46D7-81DD-C1483EF62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C4506-7CAB-4144-AD07-B867049B1F4C}"/>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49784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761A-2BFB-4DBE-9B9E-AD0594F7C24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84928D-1960-4AE8-8A13-18F3186FC7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04554-128A-46D4-A074-1BA03BB831C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0CC23-B641-4E13-B042-86273AC0A0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223DED-2062-4782-AF5E-6D3C1A58B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3D9F7-3443-4B78-8A93-7D4F161B9517}"/>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153803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65A1-4957-4848-9DE5-442128319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4688A5-D91F-4144-BDA0-83804A978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25413-95AE-4A50-8FD5-21ED124A481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4181A3-EBDC-4DBC-8FE7-DEAD38761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98DBF-25D1-4AC3-886F-D6CE6C3D3451}"/>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265862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117F5-4C4A-47BE-BF2C-1ED16DB848F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1DEE5-F171-4D6B-8CCA-85CAC451882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76907-2C7A-4830-83E0-24D1C4AA53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51C863-E0E3-4610-8181-A10293A5A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772F3-DF7A-450E-B36E-8A0BDD720A0C}"/>
              </a:ext>
            </a:extLst>
          </p:cNvPr>
          <p:cNvSpPr>
            <a:spLocks noGrp="1"/>
          </p:cNvSpPr>
          <p:nvPr>
            <p:ph type="sldNum" sz="quarter" idx="12"/>
          </p:nvPr>
        </p:nvSpPr>
        <p:spPr/>
        <p:txBody>
          <a:bodyPr/>
          <a:lstStyle/>
          <a:p>
            <a:fld id="{8D9EE66B-5482-4F12-A155-0F15FE78D750}" type="slidenum">
              <a:rPr lang="en-US" smtClean="0"/>
              <a:t>‹#›</a:t>
            </a:fld>
            <a:endParaRPr lang="en-US"/>
          </a:p>
        </p:txBody>
      </p:sp>
    </p:spTree>
    <p:extLst>
      <p:ext uri="{BB962C8B-B14F-4D97-AF65-F5344CB8AC3E}">
        <p14:creationId xmlns:p14="http://schemas.microsoft.com/office/powerpoint/2010/main" val="142795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B - Master (do not us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5027" t="1324" r="11843" b="2640"/>
          <a:stretch/>
        </p:blipFill>
        <p:spPr>
          <a:xfrm flipH="1">
            <a:off x="7484532" y="-1"/>
            <a:ext cx="1659468" cy="3386667"/>
          </a:xfrm>
          <a:prstGeom prst="rect">
            <a:avLst/>
          </a:prstGeom>
        </p:spPr>
      </p:pic>
      <p:sp>
        <p:nvSpPr>
          <p:cNvPr id="12" name="Picture Placeholder 5"/>
          <p:cNvSpPr>
            <a:spLocks noGrp="1"/>
          </p:cNvSpPr>
          <p:nvPr>
            <p:ph type="pic" sz="quarter" idx="11"/>
          </p:nvPr>
        </p:nvSpPr>
        <p:spPr>
          <a:xfrm>
            <a:off x="7484531" y="-1"/>
            <a:ext cx="1659467" cy="3386668"/>
          </a:xfrm>
        </p:spPr>
        <p:txBody>
          <a:bodyPr/>
          <a:lstStyle/>
          <a:p>
            <a:r>
              <a:rPr lang="en-US"/>
              <a:t>Click icon to add picture</a:t>
            </a:r>
          </a:p>
        </p:txBody>
      </p:sp>
      <p:pic>
        <p:nvPicPr>
          <p:cNvPr id="24" name="Picture 23"/>
          <p:cNvPicPr>
            <a:picLocks noChangeAspect="1"/>
          </p:cNvPicPr>
          <p:nvPr userDrawn="1"/>
        </p:nvPicPr>
        <p:blipFill rotWithShape="1">
          <a:blip r:embed="rId3">
            <a:extLst>
              <a:ext uri="{28A0092B-C50C-407E-A947-70E740481C1C}">
                <a14:useLocalDpi xmlns:a14="http://schemas.microsoft.com/office/drawing/2010/main" val="0"/>
              </a:ext>
            </a:extLst>
          </a:blip>
          <a:srcRect l="25993" t="3163" r="33002" b="3581"/>
          <a:stretch/>
        </p:blipFill>
        <p:spPr>
          <a:xfrm>
            <a:off x="7484531" y="3386666"/>
            <a:ext cx="1659470" cy="3471333"/>
          </a:xfrm>
          <a:prstGeom prst="rect">
            <a:avLst/>
          </a:prstGeom>
        </p:spPr>
      </p:pic>
      <p:sp>
        <p:nvSpPr>
          <p:cNvPr id="25" name="Picture Placeholder 5"/>
          <p:cNvSpPr>
            <a:spLocks noGrp="1"/>
          </p:cNvSpPr>
          <p:nvPr>
            <p:ph type="pic" sz="quarter" idx="12"/>
          </p:nvPr>
        </p:nvSpPr>
        <p:spPr>
          <a:xfrm>
            <a:off x="7484531" y="3386666"/>
            <a:ext cx="1659467" cy="3471334"/>
          </a:xfrm>
        </p:spPr>
        <p:txBody>
          <a:bodyPr/>
          <a:lstStyle/>
          <a:p>
            <a:r>
              <a:rPr lang="en-US"/>
              <a:t>Click icon to add picture</a:t>
            </a:r>
          </a:p>
        </p:txBody>
      </p:sp>
      <p:pic>
        <p:nvPicPr>
          <p:cNvPr id="4" name="Picture 3"/>
          <p:cNvPicPr>
            <a:picLocks noChangeAspect="1"/>
          </p:cNvPicPr>
          <p:nvPr userDrawn="1"/>
        </p:nvPicPr>
        <p:blipFill>
          <a:blip r:embed="rId4"/>
          <a:stretch>
            <a:fillRect/>
          </a:stretch>
        </p:blipFill>
        <p:spPr>
          <a:xfrm>
            <a:off x="0" y="0"/>
            <a:ext cx="9144000" cy="6857999"/>
          </a:xfrm>
          <a:prstGeom prst="rect">
            <a:avLst/>
          </a:prstGeom>
        </p:spPr>
      </p:pic>
      <p:sp>
        <p:nvSpPr>
          <p:cNvPr id="2" name="Title 1"/>
          <p:cNvSpPr>
            <a:spLocks noGrp="1"/>
          </p:cNvSpPr>
          <p:nvPr>
            <p:ph type="ctrTitle" hasCustomPrompt="1"/>
          </p:nvPr>
        </p:nvSpPr>
        <p:spPr>
          <a:xfrm>
            <a:off x="1050925" y="1313584"/>
            <a:ext cx="5231342" cy="1236755"/>
          </a:xfrm>
        </p:spPr>
        <p:txBody>
          <a:bodyPr anchor="t" anchorCtr="0">
            <a:noAutofit/>
          </a:bodyPr>
          <a:lstStyle>
            <a:lvl1pPr algn="l">
              <a:lnSpc>
                <a:spcPts val="3800"/>
              </a:lnSpc>
              <a:defRPr sz="3600" b="1" i="1"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CLICK TO EDIT MASTER TITLE STYLE</a:t>
            </a:r>
          </a:p>
        </p:txBody>
      </p:sp>
      <p:sp>
        <p:nvSpPr>
          <p:cNvPr id="3" name="Subtitle 2"/>
          <p:cNvSpPr>
            <a:spLocks noGrp="1"/>
          </p:cNvSpPr>
          <p:nvPr>
            <p:ph type="subTitle" idx="1" hasCustomPrompt="1"/>
          </p:nvPr>
        </p:nvSpPr>
        <p:spPr>
          <a:xfrm>
            <a:off x="1050925" y="2638846"/>
            <a:ext cx="5231342" cy="485922"/>
          </a:xfrm>
        </p:spPr>
        <p:txBody>
          <a:bodyPr>
            <a:normAutofit/>
          </a:bodyPr>
          <a:lstStyle>
            <a:lvl1pPr marL="0" indent="0" algn="l">
              <a:buNone/>
              <a:defRPr sz="1800" i="0" cap="none" baseline="0">
                <a:solidFill>
                  <a:schemeClr val="tx1"/>
                </a:solidFill>
                <a:latin typeface="+mj-lt"/>
                <a:ea typeface="Arial Hebrew Scholar" charset="-79"/>
                <a:cs typeface="Arial Hebrew Scholar"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647700" y="1646760"/>
            <a:ext cx="0" cy="1570567"/>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hasCustomPrompt="1"/>
          </p:nvPr>
        </p:nvSpPr>
        <p:spPr>
          <a:xfrm>
            <a:off x="1050925" y="5450661"/>
            <a:ext cx="4681008" cy="1019175"/>
          </a:xfrm>
        </p:spPr>
        <p:txBody>
          <a:bodyPr>
            <a:noAutofit/>
          </a:bodyPr>
          <a:lstStyle>
            <a:lvl1pPr marL="0" indent="0">
              <a:buNone/>
              <a:defRPr sz="1800" i="1" baseline="0">
                <a:solidFill>
                  <a:schemeClr val="tx1"/>
                </a:solidFill>
                <a:latin typeface="+mj-lt"/>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dirty="0"/>
              <a:t>Presented by </a:t>
            </a:r>
            <a:r>
              <a:rPr lang="en-US" dirty="0" err="1"/>
              <a:t>Firstname</a:t>
            </a:r>
            <a:r>
              <a:rPr lang="en-US" dirty="0"/>
              <a:t> </a:t>
            </a:r>
            <a:r>
              <a:rPr lang="en-US" dirty="0" err="1"/>
              <a:t>Lastname</a:t>
            </a:r>
            <a:endParaRPr lang="en-US" dirty="0"/>
          </a:p>
          <a:p>
            <a:pPr lvl="0"/>
            <a:r>
              <a:rPr lang="en-US" dirty="0"/>
              <a:t>Date</a:t>
            </a:r>
          </a:p>
        </p:txBody>
      </p:sp>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925" y="615333"/>
            <a:ext cx="2078567" cy="53195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ransition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866900"/>
            <a:ext cx="9144000" cy="3108959"/>
          </a:xfrm>
          <a:prstGeom prst="rect">
            <a:avLst/>
          </a:prstGeom>
        </p:spPr>
      </p:pic>
      <p:sp>
        <p:nvSpPr>
          <p:cNvPr id="8" name="Title 1"/>
          <p:cNvSpPr>
            <a:spLocks noGrp="1"/>
          </p:cNvSpPr>
          <p:nvPr>
            <p:ph type="ctrTitle" hasCustomPrompt="1"/>
          </p:nvPr>
        </p:nvSpPr>
        <p:spPr>
          <a:xfrm>
            <a:off x="1051704" y="2359516"/>
            <a:ext cx="6438199" cy="1169694"/>
          </a:xfrm>
        </p:spPr>
        <p:txBody>
          <a:bodyPr anchor="t" anchorCtr="0">
            <a:normAutofit/>
          </a:bodyPr>
          <a:lstStyle>
            <a:lvl1pPr algn="l">
              <a:defRPr sz="3000" i="0" cap="all" baseline="0">
                <a:solidFill>
                  <a:schemeClr val="tx1"/>
                </a:solidFill>
                <a:latin typeface="+mj-lt"/>
                <a:ea typeface="Calibri" charset="0"/>
                <a:cs typeface="Calibri" charset="0"/>
              </a:defRPr>
            </a:lvl1pPr>
          </a:lstStyle>
          <a:p>
            <a:r>
              <a:rPr lang="en-US" dirty="0"/>
              <a:t>CLICK TO EDIT MASTER SECTION TITLE</a:t>
            </a:r>
          </a:p>
        </p:txBody>
      </p:sp>
      <p:sp>
        <p:nvSpPr>
          <p:cNvPr id="9" name="Subtitle 2"/>
          <p:cNvSpPr>
            <a:spLocks noGrp="1"/>
          </p:cNvSpPr>
          <p:nvPr>
            <p:ph type="subTitle" idx="1" hasCustomPrompt="1"/>
          </p:nvPr>
        </p:nvSpPr>
        <p:spPr>
          <a:xfrm>
            <a:off x="1089103" y="3529209"/>
            <a:ext cx="6400800" cy="485922"/>
          </a:xfrm>
        </p:spPr>
        <p:txBody>
          <a:bodyPr/>
          <a:lstStyle>
            <a:lvl1pPr marL="0" indent="0" algn="l">
              <a:buNone/>
              <a:defRPr i="0" cap="all" baseline="0">
                <a:solidFill>
                  <a:schemeClr val="tx1"/>
                </a:solidFill>
                <a:latin typeface="+mj-lt"/>
                <a:ea typeface="Arial Hebrew Scholar" charset="-79"/>
                <a:cs typeface="Arial Hebrew Scholar"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3566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sp>
        <p:nvSpPr>
          <p:cNvPr id="3" name="Content Placeholder 2"/>
          <p:cNvSpPr>
            <a:spLocks noGrp="1"/>
          </p:cNvSpPr>
          <p:nvPr>
            <p:ph idx="1"/>
          </p:nvPr>
        </p:nvSpPr>
        <p:spPr>
          <a:xfrm>
            <a:off x="720661" y="2151994"/>
            <a:ext cx="7492006" cy="3665687"/>
          </a:xfrm>
        </p:spPr>
        <p:txBody>
          <a:bodyPr>
            <a:normAutofit/>
          </a:bodyPr>
          <a:lstStyle>
            <a:lvl1pPr marL="0" indent="0">
              <a:buFontTx/>
              <a:buNone/>
              <a:defRPr sz="1600">
                <a:solidFill>
                  <a:srgbClr val="464C59"/>
                </a:solidFill>
                <a:latin typeface="+mj-lt"/>
              </a:defRPr>
            </a:lvl1pPr>
            <a:lvl2pPr marL="742950" indent="-285750">
              <a:buFont typeface="Wingdings" charset="2"/>
              <a:buChar char="§"/>
              <a:defRPr sz="1300"/>
            </a:lvl2pPr>
            <a:lvl3pPr>
              <a:defRPr sz="1300"/>
            </a:lvl3pPr>
            <a:lvl4pPr>
              <a:defRPr sz="1300"/>
            </a:lvl4pPr>
            <a:lvl5pPr>
              <a:defRPr sz="1300"/>
            </a:lvl5pPr>
          </a:lstStyle>
          <a:p>
            <a:pPr lvl="0"/>
            <a:r>
              <a:rPr lang="en-US"/>
              <a:t>Click to edit Master text styles</a:t>
            </a:r>
          </a:p>
        </p:txBody>
      </p:sp>
      <p:cxnSp>
        <p:nvCxnSpPr>
          <p:cNvPr id="7" name="Straight Connector 6"/>
          <p:cNvCxnSpPr/>
          <p:nvPr userDrawn="1"/>
        </p:nvCxnSpPr>
        <p:spPr>
          <a:xfrm>
            <a:off x="0" y="1669986"/>
            <a:ext cx="9144000" cy="0"/>
          </a:xfrm>
          <a:prstGeom prst="line">
            <a:avLst/>
          </a:prstGeom>
          <a:ln w="6350">
            <a:solidFill>
              <a:srgbClr val="0A96B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1703851"/>
            <a:ext cx="9144000" cy="0"/>
          </a:xfrm>
          <a:prstGeom prst="line">
            <a:avLst/>
          </a:prstGeom>
          <a:ln w="6350">
            <a:solidFill>
              <a:srgbClr val="EF652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0" y="5943600"/>
            <a:ext cx="9143999" cy="9144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9" name="TextBox 8"/>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100" baseline="0" dirty="0" err="1">
                <a:solidFill>
                  <a:srgbClr val="0A96B6"/>
                </a:solidFill>
                <a:effectLst/>
                <a:latin typeface="+mj-lt"/>
                <a:ea typeface="Arial" charset="0"/>
                <a:cs typeface="Arial" charset="0"/>
              </a:rPr>
              <a:t>www.seattle.gov</a:t>
            </a:r>
            <a:r>
              <a:rPr lang="en-US" sz="800" kern="1200" spc="100" baseline="0" dirty="0">
                <a:solidFill>
                  <a:srgbClr val="0A96B6"/>
                </a:solidFill>
                <a:effectLst/>
                <a:latin typeface="+mj-lt"/>
                <a:ea typeface="Arial" charset="0"/>
                <a:cs typeface="Arial" charset="0"/>
              </a:rPr>
              <a:t>/neighborhoods  |  206.684.0464</a:t>
            </a:r>
            <a:endParaRPr lang="en-US" sz="800" spc="100" baseline="0" dirty="0">
              <a:solidFill>
                <a:srgbClr val="0A96B6"/>
              </a:solidFill>
              <a:latin typeface="+mj-lt"/>
              <a:ea typeface="Arial" charset="0"/>
              <a:cs typeface="Arial" charset="0"/>
            </a:endParaRPr>
          </a:p>
        </p:txBody>
      </p:sp>
    </p:spTree>
    <p:extLst>
      <p:ext uri="{BB962C8B-B14F-4D97-AF65-F5344CB8AC3E}">
        <p14:creationId xmlns:p14="http://schemas.microsoft.com/office/powerpoint/2010/main" val="358645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 Slide 2">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cxnSp>
        <p:nvCxnSpPr>
          <p:cNvPr id="14" name="Straight Connector 13"/>
          <p:cNvCxnSpPr/>
          <p:nvPr userDrawn="1"/>
        </p:nvCxnSpPr>
        <p:spPr>
          <a:xfrm>
            <a:off x="0" y="1669986"/>
            <a:ext cx="9144000" cy="0"/>
          </a:xfrm>
          <a:prstGeom prst="line">
            <a:avLst/>
          </a:prstGeom>
          <a:ln w="6350">
            <a:solidFill>
              <a:srgbClr val="0A96B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 y="1742804"/>
            <a:ext cx="9144000" cy="0"/>
          </a:xfrm>
          <a:prstGeom prst="line">
            <a:avLst/>
          </a:prstGeom>
          <a:ln w="6350">
            <a:solidFill>
              <a:srgbClr val="EF652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0" y="5943600"/>
            <a:ext cx="9143999" cy="9144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18" name="TextBox 17"/>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0" baseline="0" dirty="0" err="1">
                <a:solidFill>
                  <a:srgbClr val="0A96B6"/>
                </a:solidFill>
                <a:effectLst/>
                <a:latin typeface="Arial" charset="0"/>
                <a:ea typeface="Arial" charset="0"/>
                <a:cs typeface="Arial" charset="0"/>
              </a:rPr>
              <a:t>www.seattle.gov</a:t>
            </a:r>
            <a:r>
              <a:rPr lang="en-US" sz="800" kern="1200" spc="0" baseline="0" dirty="0">
                <a:solidFill>
                  <a:srgbClr val="0A96B6"/>
                </a:solidFill>
                <a:effectLst/>
                <a:latin typeface="Arial" charset="0"/>
                <a:ea typeface="Arial" charset="0"/>
                <a:cs typeface="Arial" charset="0"/>
              </a:rPr>
              <a:t>/neighborhoods  |  206.684.0464</a:t>
            </a:r>
            <a:endParaRPr lang="en-US" sz="800" spc="0" baseline="0" dirty="0">
              <a:solidFill>
                <a:srgbClr val="0A96B6"/>
              </a:solidFill>
              <a:latin typeface="Arial" charset="0"/>
              <a:ea typeface="Arial" charset="0"/>
              <a:cs typeface="Arial" charset="0"/>
            </a:endParaRPr>
          </a:p>
        </p:txBody>
      </p:sp>
      <p:sp>
        <p:nvSpPr>
          <p:cNvPr id="8" name="Text Placeholder 4"/>
          <p:cNvSpPr>
            <a:spLocks noGrp="1"/>
          </p:cNvSpPr>
          <p:nvPr>
            <p:ph type="body" sz="quarter" idx="10"/>
          </p:nvPr>
        </p:nvSpPr>
        <p:spPr>
          <a:xfrm>
            <a:off x="720661" y="2151994"/>
            <a:ext cx="7492006" cy="3665687"/>
          </a:xfrm>
        </p:spPr>
        <p:txBody>
          <a:bodyPr>
            <a:normAutofit/>
          </a:bodyPr>
          <a:lstStyle>
            <a:lvl1pPr marL="342900" indent="-342900">
              <a:spcBef>
                <a:spcPts val="500"/>
              </a:spcBef>
              <a:buFont typeface="Wingdings" charset="2"/>
              <a:buChar char="§"/>
              <a:defRPr sz="1600">
                <a:solidFill>
                  <a:srgbClr val="464C59"/>
                </a:solidFill>
                <a:latin typeface="+mj-lt"/>
              </a:defRPr>
            </a:lvl1pPr>
            <a:lvl2pPr marL="576072" indent="-182880">
              <a:spcBef>
                <a:spcPts val="500"/>
              </a:spcBef>
              <a:defRPr sz="1600">
                <a:solidFill>
                  <a:srgbClr val="464C59"/>
                </a:solidFill>
                <a:latin typeface="+mj-lt"/>
              </a:defRPr>
            </a:lvl2pPr>
            <a:lvl3pPr marL="914400" indent="-228600">
              <a:spcBef>
                <a:spcPts val="500"/>
              </a:spcBef>
              <a:buFont typeface="Wingdings" charset="2"/>
              <a:buChar char="§"/>
              <a:defRPr sz="1600">
                <a:solidFill>
                  <a:srgbClr val="464C59"/>
                </a:solidFill>
                <a:latin typeface="+mj-lt"/>
              </a:defRPr>
            </a:lvl3pPr>
            <a:lvl4pPr>
              <a:defRPr sz="1600">
                <a:solidFill>
                  <a:srgbClr val="464C59"/>
                </a:solidFill>
                <a:latin typeface="+mj-lt"/>
              </a:defRPr>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 Slide 2">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1867" y="341255"/>
            <a:ext cx="2044097" cy="5476425"/>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cxnSp>
        <p:nvCxnSpPr>
          <p:cNvPr id="14" name="Straight Connector 13"/>
          <p:cNvCxnSpPr>
            <a:cxnSpLocks/>
          </p:cNvCxnSpPr>
          <p:nvPr userDrawn="1"/>
        </p:nvCxnSpPr>
        <p:spPr>
          <a:xfrm>
            <a:off x="2587925" y="341255"/>
            <a:ext cx="0" cy="5476426"/>
          </a:xfrm>
          <a:prstGeom prst="line">
            <a:avLst/>
          </a:prstGeom>
          <a:ln w="6350">
            <a:solidFill>
              <a:srgbClr val="0A96B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userDrawn="1"/>
        </p:nvCxnSpPr>
        <p:spPr>
          <a:xfrm>
            <a:off x="2669874" y="341256"/>
            <a:ext cx="0" cy="5476426"/>
          </a:xfrm>
          <a:prstGeom prst="line">
            <a:avLst/>
          </a:prstGeom>
          <a:ln w="6350">
            <a:solidFill>
              <a:srgbClr val="EF652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0" y="5943600"/>
            <a:ext cx="9143999" cy="9144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18" name="TextBox 17"/>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0" baseline="0" dirty="0" err="1">
                <a:solidFill>
                  <a:srgbClr val="0A96B6"/>
                </a:solidFill>
                <a:effectLst/>
                <a:latin typeface="Arial" charset="0"/>
                <a:ea typeface="Arial" charset="0"/>
                <a:cs typeface="Arial" charset="0"/>
              </a:rPr>
              <a:t>www.seattle.gov</a:t>
            </a:r>
            <a:r>
              <a:rPr lang="en-US" sz="800" kern="1200" spc="0" baseline="0" dirty="0">
                <a:solidFill>
                  <a:srgbClr val="0A96B6"/>
                </a:solidFill>
                <a:effectLst/>
                <a:latin typeface="Arial" charset="0"/>
                <a:ea typeface="Arial" charset="0"/>
                <a:cs typeface="Arial" charset="0"/>
              </a:rPr>
              <a:t>/neighborhoods  |  206.684.0464</a:t>
            </a:r>
            <a:endParaRPr lang="en-US" sz="800" spc="0" baseline="0" dirty="0">
              <a:solidFill>
                <a:srgbClr val="0A96B6"/>
              </a:solidFill>
              <a:latin typeface="Arial" charset="0"/>
              <a:ea typeface="Arial" charset="0"/>
              <a:cs typeface="Arial" charset="0"/>
            </a:endParaRPr>
          </a:p>
        </p:txBody>
      </p:sp>
      <p:sp>
        <p:nvSpPr>
          <p:cNvPr id="8" name="Text Placeholder 4"/>
          <p:cNvSpPr>
            <a:spLocks noGrp="1"/>
          </p:cNvSpPr>
          <p:nvPr>
            <p:ph type="body" sz="quarter" idx="10"/>
          </p:nvPr>
        </p:nvSpPr>
        <p:spPr>
          <a:xfrm>
            <a:off x="2751823" y="341256"/>
            <a:ext cx="5460843" cy="5476426"/>
          </a:xfrm>
        </p:spPr>
        <p:txBody>
          <a:bodyPr>
            <a:normAutofit/>
          </a:bodyPr>
          <a:lstStyle>
            <a:lvl1pPr marL="342900" indent="-342900">
              <a:spcBef>
                <a:spcPts val="500"/>
              </a:spcBef>
              <a:buFont typeface="Wingdings" charset="2"/>
              <a:buChar char="§"/>
              <a:defRPr sz="1600">
                <a:solidFill>
                  <a:srgbClr val="464C59"/>
                </a:solidFill>
                <a:latin typeface="+mj-lt"/>
              </a:defRPr>
            </a:lvl1pPr>
            <a:lvl2pPr marL="576072" indent="-182880">
              <a:spcBef>
                <a:spcPts val="500"/>
              </a:spcBef>
              <a:defRPr sz="1600">
                <a:solidFill>
                  <a:srgbClr val="464C59"/>
                </a:solidFill>
                <a:latin typeface="+mj-lt"/>
              </a:defRPr>
            </a:lvl2pPr>
            <a:lvl3pPr marL="914400" indent="-228600">
              <a:spcBef>
                <a:spcPts val="500"/>
              </a:spcBef>
              <a:buFont typeface="Wingdings" charset="2"/>
              <a:buChar char="§"/>
              <a:defRPr sz="1600">
                <a:solidFill>
                  <a:srgbClr val="464C59"/>
                </a:solidFill>
                <a:latin typeface="+mj-lt"/>
              </a:defRPr>
            </a:lvl3pPr>
            <a:lvl4pPr>
              <a:defRPr sz="1600">
                <a:solidFill>
                  <a:srgbClr val="464C59"/>
                </a:solidFill>
                <a:latin typeface="+mj-lt"/>
              </a:defRPr>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6388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Content 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sp>
        <p:nvSpPr>
          <p:cNvPr id="3" name="Content Placeholder 2"/>
          <p:cNvSpPr>
            <a:spLocks noGrp="1"/>
          </p:cNvSpPr>
          <p:nvPr>
            <p:ph idx="1"/>
          </p:nvPr>
        </p:nvSpPr>
        <p:spPr>
          <a:xfrm>
            <a:off x="720661" y="1871134"/>
            <a:ext cx="7492006" cy="3946548"/>
          </a:xfrm>
        </p:spPr>
        <p:txBody>
          <a:bodyPr>
            <a:normAutofit/>
          </a:bodyPr>
          <a:lstStyle>
            <a:lvl1pPr marL="0" indent="0">
              <a:buFontTx/>
              <a:buNone/>
              <a:defRPr sz="1600">
                <a:solidFill>
                  <a:srgbClr val="464C59"/>
                </a:solidFill>
                <a:latin typeface="+mj-lt"/>
              </a:defRPr>
            </a:lvl1pPr>
            <a:lvl2pPr marL="742950" indent="-285750">
              <a:buFont typeface="Wingdings" charset="2"/>
              <a:buChar char="§"/>
              <a:defRPr sz="1300"/>
            </a:lvl2pPr>
            <a:lvl3pPr>
              <a:defRPr sz="1300"/>
            </a:lvl3pPr>
            <a:lvl4pPr>
              <a:defRPr sz="1300"/>
            </a:lvl4pPr>
            <a:lvl5pPr>
              <a:defRPr sz="1300"/>
            </a:lvl5pPr>
          </a:lstStyle>
          <a:p>
            <a:pPr lvl="0"/>
            <a:r>
              <a:rPr lang="en-US"/>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9" name="TextBox 8"/>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100" baseline="0" dirty="0" err="1">
                <a:solidFill>
                  <a:srgbClr val="0A96B6"/>
                </a:solidFill>
                <a:effectLst/>
                <a:latin typeface="+mj-lt"/>
                <a:ea typeface="Arial" charset="0"/>
                <a:cs typeface="Arial" charset="0"/>
              </a:rPr>
              <a:t>www.seattle.gov</a:t>
            </a:r>
            <a:r>
              <a:rPr lang="en-US" sz="800" kern="1200" spc="100" baseline="0" dirty="0">
                <a:solidFill>
                  <a:srgbClr val="0A96B6"/>
                </a:solidFill>
                <a:effectLst/>
                <a:latin typeface="+mj-lt"/>
                <a:ea typeface="Arial" charset="0"/>
                <a:cs typeface="Arial" charset="0"/>
              </a:rPr>
              <a:t>/neighborhoods  |  206.684.0464</a:t>
            </a:r>
            <a:endParaRPr lang="en-US" sz="800" spc="100" baseline="0" dirty="0">
              <a:solidFill>
                <a:srgbClr val="0A96B6"/>
              </a:solidFill>
              <a:latin typeface="+mj-lt"/>
              <a:ea typeface="Arial" charset="0"/>
              <a:cs typeface="Arial" charset="0"/>
            </a:endParaRPr>
          </a:p>
        </p:txBody>
      </p:sp>
      <p:pic>
        <p:nvPicPr>
          <p:cNvPr id="5" name="Picture 4"/>
          <p:cNvPicPr>
            <a:picLocks noChangeAspect="1"/>
          </p:cNvPicPr>
          <p:nvPr userDrawn="1"/>
        </p:nvPicPr>
        <p:blipFill>
          <a:blip r:embed="rId3"/>
          <a:stretch>
            <a:fillRect/>
          </a:stretch>
        </p:blipFill>
        <p:spPr>
          <a:xfrm>
            <a:off x="8321040" y="1"/>
            <a:ext cx="822960" cy="685799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 Slide 4">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720661" y="1867486"/>
            <a:ext cx="7492006" cy="3950195"/>
          </a:xfrm>
        </p:spPr>
        <p:txBody>
          <a:bodyPr>
            <a:normAutofit/>
          </a:bodyPr>
          <a:lstStyle>
            <a:lvl1pPr marL="342900" indent="-342900">
              <a:spcBef>
                <a:spcPts val="500"/>
              </a:spcBef>
              <a:buFont typeface="Wingdings" charset="2"/>
              <a:buChar char="§"/>
              <a:defRPr sz="1600">
                <a:solidFill>
                  <a:srgbClr val="464C59"/>
                </a:solidFill>
                <a:latin typeface="+mj-lt"/>
              </a:defRPr>
            </a:lvl1pPr>
            <a:lvl2pPr marL="576072" indent="-182880">
              <a:spcBef>
                <a:spcPts val="500"/>
              </a:spcBef>
              <a:defRPr sz="1600">
                <a:solidFill>
                  <a:srgbClr val="464C59"/>
                </a:solidFill>
                <a:latin typeface="+mj-lt"/>
              </a:defRPr>
            </a:lvl2pPr>
            <a:lvl3pPr marL="914400" indent="-228600">
              <a:spcBef>
                <a:spcPts val="500"/>
              </a:spcBef>
              <a:buFont typeface="Wingdings" charset="2"/>
              <a:buChar char="§"/>
              <a:defRPr sz="1600">
                <a:solidFill>
                  <a:srgbClr val="464C59"/>
                </a:solidFill>
                <a:latin typeface="+mj-lt"/>
              </a:defRPr>
            </a:lvl3pPr>
            <a:lvl4pPr>
              <a:defRPr sz="1600">
                <a:solidFill>
                  <a:srgbClr val="464C59"/>
                </a:solidFill>
                <a:latin typeface="+mj-lt"/>
              </a:defRPr>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hasCustomPrompt="1"/>
          </p:nvPr>
        </p:nvSpPr>
        <p:spPr>
          <a:xfrm>
            <a:off x="720661" y="341256"/>
            <a:ext cx="7492006" cy="1143000"/>
          </a:xfrm>
        </p:spPr>
        <p:txBody>
          <a:bodyPr anchor="t" anchorCtr="0">
            <a:normAutofit/>
          </a:bodyPr>
          <a:lstStyle>
            <a:lvl1pPr algn="l">
              <a:defRPr sz="2800" b="1" i="0" cap="none" baseline="0">
                <a:solidFill>
                  <a:schemeClr val="tx1"/>
                </a:solidFill>
                <a:latin typeface="Trebuchet MS" panose="020B0603020202020204" pitchFamily="34" charset="0"/>
                <a:ea typeface="Trebuchet MS" panose="020B0603020202020204" pitchFamily="34" charset="0"/>
                <a:cs typeface="Times" charset="0"/>
              </a:defRPr>
            </a:lvl1pPr>
          </a:lstStyle>
          <a:p>
            <a:r>
              <a:rPr lang="en-US" dirty="0"/>
              <a:t>Edit title</a:t>
            </a:r>
            <a:br>
              <a:rPr lang="en-US" dirty="0"/>
            </a:br>
            <a:r>
              <a:rPr lang="en-US" dirty="0"/>
              <a:t>May go to second line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661" y="6118094"/>
            <a:ext cx="1084513" cy="277553"/>
          </a:xfrm>
          <a:prstGeom prst="rect">
            <a:avLst/>
          </a:prstGeom>
        </p:spPr>
      </p:pic>
      <p:sp>
        <p:nvSpPr>
          <p:cNvPr id="19" name="TextBox 18"/>
          <p:cNvSpPr txBox="1"/>
          <p:nvPr userDrawn="1"/>
        </p:nvSpPr>
        <p:spPr>
          <a:xfrm>
            <a:off x="4986867" y="6200912"/>
            <a:ext cx="3352800" cy="321734"/>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kern="1200" spc="100" baseline="0" dirty="0" err="1">
                <a:solidFill>
                  <a:srgbClr val="0A96B6"/>
                </a:solidFill>
                <a:effectLst/>
                <a:latin typeface="+mj-lt"/>
                <a:ea typeface="Arial" charset="0"/>
                <a:cs typeface="Arial" charset="0"/>
              </a:rPr>
              <a:t>www.seattle.gov</a:t>
            </a:r>
            <a:r>
              <a:rPr lang="en-US" sz="800" kern="1200" spc="100" baseline="0" dirty="0">
                <a:solidFill>
                  <a:srgbClr val="0A96B6"/>
                </a:solidFill>
                <a:effectLst/>
                <a:latin typeface="+mj-lt"/>
                <a:ea typeface="Arial" charset="0"/>
                <a:cs typeface="Arial" charset="0"/>
              </a:rPr>
              <a:t>/neighborhoods  |  206.684.0464</a:t>
            </a:r>
            <a:endParaRPr lang="en-US" sz="800" spc="100" baseline="0" dirty="0">
              <a:solidFill>
                <a:srgbClr val="0A96B6"/>
              </a:solidFill>
              <a:latin typeface="+mj-lt"/>
              <a:ea typeface="Arial" charset="0"/>
              <a:cs typeface="Arial" charset="0"/>
            </a:endParaRPr>
          </a:p>
        </p:txBody>
      </p:sp>
      <p:pic>
        <p:nvPicPr>
          <p:cNvPr id="20" name="Picture 19"/>
          <p:cNvPicPr>
            <a:picLocks noChangeAspect="1"/>
          </p:cNvPicPr>
          <p:nvPr userDrawn="1"/>
        </p:nvPicPr>
        <p:blipFill>
          <a:blip r:embed="rId3"/>
          <a:stretch>
            <a:fillRect/>
          </a:stretch>
        </p:blipFill>
        <p:spPr>
          <a:xfrm>
            <a:off x="8321040" y="1"/>
            <a:ext cx="822960" cy="685799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7846-758D-4947-B7BA-CBE466D27A9E}" type="slidenum">
              <a:rPr lang="en-US" smtClean="0"/>
              <a:t>‹#›</a:t>
            </a:fld>
            <a:endParaRPr lang="en-US"/>
          </a:p>
        </p:txBody>
      </p:sp>
    </p:spTree>
    <p:extLst>
      <p:ext uri="{BB962C8B-B14F-4D97-AF65-F5344CB8AC3E}">
        <p14:creationId xmlns:p14="http://schemas.microsoft.com/office/powerpoint/2010/main" val="676628413"/>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77" r:id="rId3"/>
    <p:sldLayoutId id="2147483663" r:id="rId4"/>
    <p:sldLayoutId id="2147483650" r:id="rId5"/>
    <p:sldLayoutId id="2147483674" r:id="rId6"/>
    <p:sldLayoutId id="2147483694" r:id="rId7"/>
    <p:sldLayoutId id="2147483678" r:id="rId8"/>
    <p:sldLayoutId id="2147483679" r:id="rId9"/>
    <p:sldLayoutId id="2147483673" r:id="rId10"/>
    <p:sldLayoutId id="2147483680" r:id="rId11"/>
    <p:sldLayoutId id="2147483676" r:id="rId12"/>
  </p:sldLayoutIdLst>
  <p:hf hdr="0" ftr="0" dt="0"/>
  <p:txStyles>
    <p:titleStyle>
      <a:lvl1pPr algn="ctr" defTabSz="457200" rtl="0" eaLnBrk="1" latinLnBrk="0" hangingPunct="1">
        <a:spcBef>
          <a:spcPct val="0"/>
        </a:spcBef>
        <a:buNone/>
        <a:defRPr sz="1600" kern="1200">
          <a:solidFill>
            <a:schemeClr val="tx1"/>
          </a:solidFill>
          <a:latin typeface="Times" charset="0"/>
          <a:ea typeface="Times" charset="0"/>
          <a:cs typeface="Times" charset="0"/>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6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9DACE-9484-4FC0-BBDB-DA97CF48E14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E7C03-2B5E-4572-BD84-94F7313D0C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98F71-4DDE-4E40-A6AF-FF260D97689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5FA4EF4-1489-4E28-B704-EBBD43A1B5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FDBE4F-3688-4371-9035-EB4AF7E27A6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EE66B-5482-4F12-A155-0F15FE78D750}" type="slidenum">
              <a:rPr lang="en-US" smtClean="0"/>
              <a:t>‹#›</a:t>
            </a:fld>
            <a:endParaRPr lang="en-US"/>
          </a:p>
        </p:txBody>
      </p:sp>
    </p:spTree>
    <p:extLst>
      <p:ext uri="{BB962C8B-B14F-4D97-AF65-F5344CB8AC3E}">
        <p14:creationId xmlns:p14="http://schemas.microsoft.com/office/powerpoint/2010/main" val="58608799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Seattle Pacific University</a:t>
            </a:r>
            <a:br>
              <a:rPr lang="en-US" dirty="0"/>
            </a:br>
            <a:r>
              <a:rPr lang="en-US" dirty="0"/>
              <a:t>Citizens Advisory Committee (CAC) Orientation</a:t>
            </a:r>
          </a:p>
        </p:txBody>
      </p:sp>
      <p:sp>
        <p:nvSpPr>
          <p:cNvPr id="3" name="Subtitle 2"/>
          <p:cNvSpPr>
            <a:spLocks noGrp="1"/>
          </p:cNvSpPr>
          <p:nvPr>
            <p:ph type="subTitle" idx="1"/>
          </p:nvPr>
        </p:nvSpPr>
        <p:spPr>
          <a:xfrm>
            <a:off x="1050925" y="3429000"/>
            <a:ext cx="6400800" cy="933994"/>
          </a:xfrm>
        </p:spPr>
        <p:txBody>
          <a:bodyPr>
            <a:normAutofit fontScale="85000" lnSpcReduction="10000"/>
          </a:bodyPr>
          <a:lstStyle/>
          <a:p>
            <a:r>
              <a:rPr lang="en-US" dirty="0"/>
              <a:t>“The intent of the Major Institution Master Plan shall be to balance the needs of the Major Institutions to develop facilities for the provision of health care or educational services with the need to minimize the impact of Major Institution development on surrounding neighborhoods.”</a:t>
            </a:r>
          </a:p>
          <a:p>
            <a:endParaRPr lang="en-US" dirty="0"/>
          </a:p>
        </p:txBody>
      </p:sp>
      <p:sp>
        <p:nvSpPr>
          <p:cNvPr id="4" name="Text Placeholder 3"/>
          <p:cNvSpPr>
            <a:spLocks noGrp="1"/>
          </p:cNvSpPr>
          <p:nvPr>
            <p:ph type="body" sz="quarter" idx="10"/>
          </p:nvPr>
        </p:nvSpPr>
        <p:spPr>
          <a:xfrm>
            <a:off x="1050925" y="4856123"/>
            <a:ext cx="4011613" cy="1019175"/>
          </a:xfrm>
        </p:spPr>
        <p:txBody>
          <a:bodyPr/>
          <a:lstStyle/>
          <a:p>
            <a:r>
              <a:rPr lang="en-US" dirty="0"/>
              <a:t>Presented by Maureen Sheehan</a:t>
            </a:r>
          </a:p>
        </p:txBody>
      </p:sp>
    </p:spTree>
    <p:extLst>
      <p:ext uri="{BB962C8B-B14F-4D97-AF65-F5344CB8AC3E}">
        <p14:creationId xmlns:p14="http://schemas.microsoft.com/office/powerpoint/2010/main" val="158765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3200" dirty="0"/>
            </a:br>
            <a:r>
              <a:rPr lang="en-US" sz="3200" dirty="0"/>
              <a:t>Summary </a:t>
            </a:r>
            <a:br>
              <a:rPr lang="en-US" sz="3200" dirty="0"/>
            </a:br>
            <a:r>
              <a:rPr lang="en-US" sz="1400" dirty="0"/>
              <a:t>(SMC 23.69.002)</a:t>
            </a:r>
            <a:br>
              <a:rPr lang="en-US" sz="3200" dirty="0"/>
            </a:b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2" name="TextBox 1">
            <a:extLst>
              <a:ext uri="{FF2B5EF4-FFF2-40B4-BE49-F238E27FC236}">
                <a16:creationId xmlns:a16="http://schemas.microsoft.com/office/drawing/2014/main" id="{94156582-0A79-40C7-8CD8-6A3953433539}"/>
              </a:ext>
            </a:extLst>
          </p:cNvPr>
          <p:cNvSpPr txBox="1"/>
          <p:nvPr/>
        </p:nvSpPr>
        <p:spPr>
          <a:xfrm>
            <a:off x="2230016" y="587829"/>
            <a:ext cx="6069253" cy="5255979"/>
          </a:xfrm>
          <a:prstGeom prst="rect">
            <a:avLst/>
          </a:prstGeom>
        </p:spPr>
        <p:txBody>
          <a:bodyPr vert="horz" wrap="square" lIns="91440" tIns="45720" rIns="91440" bIns="45720" rtlCol="0">
            <a:normAutofit/>
          </a:bodyPr>
          <a:lstStyle/>
          <a:p>
            <a:endParaRPr lang="en-US" dirty="0"/>
          </a:p>
        </p:txBody>
      </p:sp>
      <p:sp>
        <p:nvSpPr>
          <p:cNvPr id="5" name="TextBox 4">
            <a:extLst>
              <a:ext uri="{FF2B5EF4-FFF2-40B4-BE49-F238E27FC236}">
                <a16:creationId xmlns:a16="http://schemas.microsoft.com/office/drawing/2014/main" id="{BC84694B-C3C1-49AD-96F8-C896DDD58603}"/>
              </a:ext>
            </a:extLst>
          </p:cNvPr>
          <p:cNvSpPr txBox="1"/>
          <p:nvPr/>
        </p:nvSpPr>
        <p:spPr>
          <a:xfrm>
            <a:off x="2855167" y="727788"/>
            <a:ext cx="5355772" cy="4879910"/>
          </a:xfrm>
          <a:prstGeom prst="rect">
            <a:avLst/>
          </a:prstGeom>
        </p:spPr>
        <p:txBody>
          <a:bodyPr vert="horz" wrap="square" lIns="91440" tIns="45720" rIns="91440" bIns="45720" rtlCol="0">
            <a:normAutofit/>
          </a:bodyPr>
          <a:lstStyle/>
          <a:p>
            <a:endParaRPr lang="en-US" dirty="0"/>
          </a:p>
        </p:txBody>
      </p:sp>
      <p:sp>
        <p:nvSpPr>
          <p:cNvPr id="7" name="Rectangle 6">
            <a:extLst>
              <a:ext uri="{FF2B5EF4-FFF2-40B4-BE49-F238E27FC236}">
                <a16:creationId xmlns:a16="http://schemas.microsoft.com/office/drawing/2014/main" id="{B273D387-67B6-4D69-85A3-588FE2400ED7}"/>
              </a:ext>
            </a:extLst>
          </p:cNvPr>
          <p:cNvSpPr/>
          <p:nvPr/>
        </p:nvSpPr>
        <p:spPr>
          <a:xfrm>
            <a:off x="2374330" y="1014192"/>
            <a:ext cx="5924939" cy="4708981"/>
          </a:xfrm>
          <a:prstGeom prst="rect">
            <a:avLst/>
          </a:prstGeom>
        </p:spPr>
        <p:txBody>
          <a:bodyPr wrap="square">
            <a:spAutoFit/>
          </a:bodyPr>
          <a:lstStyle/>
          <a:p>
            <a:r>
              <a:rPr lang="en-US" sz="2000" dirty="0">
                <a:latin typeface="+mj-lt"/>
              </a:rPr>
              <a:t>Through the master plan: </a:t>
            </a:r>
          </a:p>
          <a:p>
            <a:pPr marL="342900" indent="-342900">
              <a:buFont typeface="+mj-lt"/>
              <a:buAutoNum type="arabicPeriod"/>
            </a:pPr>
            <a:r>
              <a:rPr lang="en-US" sz="2000" dirty="0">
                <a:latin typeface="+mj-lt"/>
              </a:rPr>
              <a:t>give </a:t>
            </a:r>
            <a:r>
              <a:rPr lang="en-US" sz="2000" b="1" dirty="0">
                <a:latin typeface="+mj-lt"/>
              </a:rPr>
              <a:t>clear guidelines </a:t>
            </a:r>
            <a:r>
              <a:rPr lang="en-US" sz="2000" dirty="0">
                <a:latin typeface="+mj-lt"/>
              </a:rPr>
              <a:t>and development standards on which the major institutions can rely for long-term planning and development; </a:t>
            </a:r>
          </a:p>
          <a:p>
            <a:pPr marL="342900" indent="-342900">
              <a:buFont typeface="+mj-lt"/>
              <a:buAutoNum type="arabicPeriod"/>
            </a:pPr>
            <a:r>
              <a:rPr lang="en-US" sz="2000" dirty="0">
                <a:latin typeface="+mj-lt"/>
              </a:rPr>
              <a:t>provide the neighborhood </a:t>
            </a:r>
            <a:r>
              <a:rPr lang="en-US" sz="2000" b="1" dirty="0">
                <a:latin typeface="+mj-lt"/>
              </a:rPr>
              <a:t>advance notice </a:t>
            </a:r>
            <a:r>
              <a:rPr lang="en-US" sz="2000" dirty="0">
                <a:latin typeface="+mj-lt"/>
              </a:rPr>
              <a:t>of the development plans of the major institution; </a:t>
            </a:r>
          </a:p>
          <a:p>
            <a:pPr marL="342900" indent="-342900">
              <a:buFont typeface="+mj-lt"/>
              <a:buAutoNum type="arabicPeriod"/>
            </a:pPr>
            <a:r>
              <a:rPr lang="en-US" sz="2000" dirty="0">
                <a:latin typeface="+mj-lt"/>
              </a:rPr>
              <a:t>allow the city to </a:t>
            </a:r>
            <a:r>
              <a:rPr lang="en-US" sz="2000" b="1" dirty="0">
                <a:latin typeface="+mj-lt"/>
              </a:rPr>
              <a:t>anticipate and plan </a:t>
            </a:r>
            <a:r>
              <a:rPr lang="en-US" sz="2000" dirty="0">
                <a:latin typeface="+mj-lt"/>
              </a:rPr>
              <a:t>for public capital or programmatic actions that will be needed to accommodate development; and </a:t>
            </a:r>
          </a:p>
          <a:p>
            <a:pPr marL="342900" indent="-342900">
              <a:buFont typeface="+mj-lt"/>
              <a:buAutoNum type="arabicPeriod"/>
            </a:pPr>
            <a:r>
              <a:rPr lang="en-US" sz="2000" dirty="0">
                <a:latin typeface="+mj-lt"/>
              </a:rPr>
              <a:t>provide the basis for determining appropriate </a:t>
            </a:r>
            <a:r>
              <a:rPr lang="en-US" sz="2000" b="1" dirty="0">
                <a:latin typeface="+mj-lt"/>
              </a:rPr>
              <a:t>mitigating actions </a:t>
            </a:r>
            <a:r>
              <a:rPr lang="en-US" sz="2000" dirty="0">
                <a:latin typeface="+mj-lt"/>
              </a:rPr>
              <a:t>to avoid or reduce adverse impacts from major institution growth; and</a:t>
            </a:r>
          </a:p>
          <a:p>
            <a:pPr marL="342900" indent="-342900">
              <a:buFont typeface="+mj-lt"/>
              <a:buAutoNum type="arabicPeriod"/>
            </a:pPr>
            <a:endParaRPr lang="en-US" sz="2000" dirty="0">
              <a:latin typeface="+mj-lt"/>
            </a:endParaRPr>
          </a:p>
          <a:p>
            <a:r>
              <a:rPr lang="en-US" sz="2000" dirty="0">
                <a:latin typeface="+mj-lt"/>
              </a:rPr>
              <a:t>Encourage the preservation, restoration and reuse of designated historic buildings.</a:t>
            </a:r>
          </a:p>
        </p:txBody>
      </p:sp>
    </p:spTree>
    <p:extLst>
      <p:ext uri="{BB962C8B-B14F-4D97-AF65-F5344CB8AC3E}">
        <p14:creationId xmlns:p14="http://schemas.microsoft.com/office/powerpoint/2010/main" val="303743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3200" dirty="0"/>
            </a:br>
            <a:br>
              <a:rPr lang="en-US" sz="3200" dirty="0"/>
            </a:br>
            <a:r>
              <a:rPr lang="en-US" sz="3200" dirty="0"/>
              <a:t>How? </a:t>
            </a:r>
            <a:br>
              <a:rPr lang="en-US" sz="2000" dirty="0"/>
            </a:br>
            <a:r>
              <a:rPr lang="en-US" sz="1400" dirty="0"/>
              <a:t>(SMC 23.69.002)</a:t>
            </a: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8" name="Rectangle: Rounded Corners 7">
            <a:extLst>
              <a:ext uri="{FF2B5EF4-FFF2-40B4-BE49-F238E27FC236}">
                <a16:creationId xmlns:a16="http://schemas.microsoft.com/office/drawing/2014/main" id="{64DA8912-724E-4EF7-8C75-79B5307B926B}"/>
              </a:ext>
            </a:extLst>
          </p:cNvPr>
          <p:cNvSpPr/>
          <p:nvPr/>
        </p:nvSpPr>
        <p:spPr>
          <a:xfrm>
            <a:off x="2206038" y="327381"/>
            <a:ext cx="6251511" cy="1583841"/>
          </a:xfrm>
          <a:prstGeom prst="roundRect">
            <a:avLst/>
          </a:prstGeom>
          <a:solidFill>
            <a:srgbClr val="E45D50"/>
          </a:solidFill>
        </p:spPr>
        <p:style>
          <a:lnRef idx="1">
            <a:schemeClr val="accent1"/>
          </a:lnRef>
          <a:fillRef idx="3">
            <a:schemeClr val="accent1"/>
          </a:fillRef>
          <a:effectRef idx="2">
            <a:schemeClr val="accent1"/>
          </a:effectRef>
          <a:fontRef idx="minor">
            <a:schemeClr val="lt1"/>
          </a:fontRef>
        </p:style>
        <p:txBody>
          <a:bodyPr rtlCol="0" anchor="ctr"/>
          <a:lstStyle/>
          <a:p>
            <a:pPr lvl="3"/>
            <a:r>
              <a:rPr lang="en-US" sz="2800" dirty="0">
                <a:latin typeface="+mj-lt"/>
              </a:rPr>
              <a:t>Development Standards</a:t>
            </a:r>
          </a:p>
        </p:txBody>
      </p:sp>
      <p:sp>
        <p:nvSpPr>
          <p:cNvPr id="14" name="Rectangle: Rounded Corners 13">
            <a:extLst>
              <a:ext uri="{FF2B5EF4-FFF2-40B4-BE49-F238E27FC236}">
                <a16:creationId xmlns:a16="http://schemas.microsoft.com/office/drawing/2014/main" id="{CE22371E-4D38-4851-AF3C-6E90939BEC30}"/>
              </a:ext>
            </a:extLst>
          </p:cNvPr>
          <p:cNvSpPr/>
          <p:nvPr/>
        </p:nvSpPr>
        <p:spPr>
          <a:xfrm>
            <a:off x="2206037" y="2261350"/>
            <a:ext cx="6251511" cy="1583841"/>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dirty="0">
                <a:latin typeface="+mj-lt"/>
              </a:rPr>
              <a:t>			Development Program</a:t>
            </a:r>
          </a:p>
        </p:txBody>
      </p:sp>
      <p:sp>
        <p:nvSpPr>
          <p:cNvPr id="15" name="Rectangle: Rounded Corners 14">
            <a:extLst>
              <a:ext uri="{FF2B5EF4-FFF2-40B4-BE49-F238E27FC236}">
                <a16:creationId xmlns:a16="http://schemas.microsoft.com/office/drawing/2014/main" id="{AB4DB5B8-FEE6-4687-A123-F4152F675C21}"/>
              </a:ext>
            </a:extLst>
          </p:cNvPr>
          <p:cNvSpPr/>
          <p:nvPr/>
        </p:nvSpPr>
        <p:spPr>
          <a:xfrm>
            <a:off x="2206036" y="4259967"/>
            <a:ext cx="6251511" cy="1583841"/>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800" dirty="0">
                <a:latin typeface="+mj-lt"/>
              </a:rPr>
              <a:t>			Transportation 								Management Program (TMP)</a:t>
            </a:r>
          </a:p>
        </p:txBody>
      </p:sp>
      <p:sp>
        <p:nvSpPr>
          <p:cNvPr id="16" name="Rectangle 15" descr="Hospital">
            <a:extLst>
              <a:ext uri="{FF2B5EF4-FFF2-40B4-BE49-F238E27FC236}">
                <a16:creationId xmlns:a16="http://schemas.microsoft.com/office/drawing/2014/main" id="{FCC151B8-DC79-473B-A196-833C4E26CF2E}"/>
              </a:ext>
            </a:extLst>
          </p:cNvPr>
          <p:cNvSpPr/>
          <p:nvPr/>
        </p:nvSpPr>
        <p:spPr>
          <a:xfrm>
            <a:off x="2568269" y="653693"/>
            <a:ext cx="924626" cy="9246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Rectangle 16" descr="City">
            <a:extLst>
              <a:ext uri="{FF2B5EF4-FFF2-40B4-BE49-F238E27FC236}">
                <a16:creationId xmlns:a16="http://schemas.microsoft.com/office/drawing/2014/main" id="{336B00EA-C645-4F21-84C6-E234F6CE90AF}"/>
              </a:ext>
            </a:extLst>
          </p:cNvPr>
          <p:cNvSpPr/>
          <p:nvPr/>
        </p:nvSpPr>
        <p:spPr>
          <a:xfrm>
            <a:off x="2568269" y="2586735"/>
            <a:ext cx="924626" cy="92462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Bus">
            <a:extLst>
              <a:ext uri="{FF2B5EF4-FFF2-40B4-BE49-F238E27FC236}">
                <a16:creationId xmlns:a16="http://schemas.microsoft.com/office/drawing/2014/main" id="{45114DA1-4AD3-404C-B773-9FDC14BD4010}"/>
              </a:ext>
            </a:extLst>
          </p:cNvPr>
          <p:cNvSpPr/>
          <p:nvPr/>
        </p:nvSpPr>
        <p:spPr>
          <a:xfrm>
            <a:off x="2568269" y="4621155"/>
            <a:ext cx="924626" cy="92462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5430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2" name="TextBox 1">
            <a:extLst>
              <a:ext uri="{FF2B5EF4-FFF2-40B4-BE49-F238E27FC236}">
                <a16:creationId xmlns:a16="http://schemas.microsoft.com/office/drawing/2014/main" id="{94156582-0A79-40C7-8CD8-6A3953433539}"/>
              </a:ext>
            </a:extLst>
          </p:cNvPr>
          <p:cNvSpPr txBox="1"/>
          <p:nvPr/>
        </p:nvSpPr>
        <p:spPr>
          <a:xfrm>
            <a:off x="2230016" y="587829"/>
            <a:ext cx="6069253" cy="5255979"/>
          </a:xfrm>
          <a:prstGeom prst="rect">
            <a:avLst/>
          </a:prstGeom>
        </p:spPr>
        <p:txBody>
          <a:bodyPr vert="horz" wrap="square" lIns="91440" tIns="45720" rIns="91440" bIns="45720" rtlCol="0">
            <a:normAutofit/>
          </a:bodyPr>
          <a:lstStyle/>
          <a:p>
            <a:endParaRPr lang="en-US" dirty="0"/>
          </a:p>
        </p:txBody>
      </p:sp>
      <p:sp>
        <p:nvSpPr>
          <p:cNvPr id="5" name="TextBox 4">
            <a:extLst>
              <a:ext uri="{FF2B5EF4-FFF2-40B4-BE49-F238E27FC236}">
                <a16:creationId xmlns:a16="http://schemas.microsoft.com/office/drawing/2014/main" id="{BC84694B-C3C1-49AD-96F8-C896DDD58603}"/>
              </a:ext>
            </a:extLst>
          </p:cNvPr>
          <p:cNvSpPr txBox="1"/>
          <p:nvPr/>
        </p:nvSpPr>
        <p:spPr>
          <a:xfrm>
            <a:off x="2855167" y="727788"/>
            <a:ext cx="5355772" cy="4879910"/>
          </a:xfrm>
          <a:prstGeom prst="rect">
            <a:avLst/>
          </a:prstGeom>
        </p:spPr>
        <p:txBody>
          <a:bodyPr vert="horz" wrap="square" lIns="91440" tIns="45720" rIns="91440" bIns="45720" rtlCol="0">
            <a:normAutofit/>
          </a:bodyPr>
          <a:lstStyle/>
          <a:p>
            <a:endParaRPr lang="en-US" dirty="0"/>
          </a:p>
        </p:txBody>
      </p:sp>
      <p:sp>
        <p:nvSpPr>
          <p:cNvPr id="7" name="Rectangle 6">
            <a:extLst>
              <a:ext uri="{FF2B5EF4-FFF2-40B4-BE49-F238E27FC236}">
                <a16:creationId xmlns:a16="http://schemas.microsoft.com/office/drawing/2014/main" id="{B273D387-67B6-4D69-85A3-588FE2400ED7}"/>
              </a:ext>
            </a:extLst>
          </p:cNvPr>
          <p:cNvSpPr/>
          <p:nvPr/>
        </p:nvSpPr>
        <p:spPr>
          <a:xfrm>
            <a:off x="3030582" y="812795"/>
            <a:ext cx="5473958"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mj-lt"/>
              </a:rPr>
              <a:t>Setbacks</a:t>
            </a:r>
          </a:p>
          <a:p>
            <a:pPr marL="342900" indent="-342900">
              <a:buFont typeface="Arial" panose="020B0604020202020204" pitchFamily="34" charset="0"/>
              <a:buChar char="•"/>
            </a:pPr>
            <a:r>
              <a:rPr lang="en-US" sz="2400" dirty="0">
                <a:latin typeface="+mj-lt"/>
              </a:rPr>
              <a:t>Height Limits</a:t>
            </a:r>
          </a:p>
          <a:p>
            <a:pPr marL="342900" indent="-342900">
              <a:buFont typeface="Arial" panose="020B0604020202020204" pitchFamily="34" charset="0"/>
              <a:buChar char="•"/>
            </a:pPr>
            <a:r>
              <a:rPr lang="en-US" sz="2400" dirty="0">
                <a:latin typeface="+mj-lt"/>
              </a:rPr>
              <a:t>Lot Coverage</a:t>
            </a:r>
          </a:p>
          <a:p>
            <a:pPr marL="342900" indent="-342900">
              <a:buFont typeface="Arial" panose="020B0604020202020204" pitchFamily="34" charset="0"/>
              <a:buChar char="•"/>
            </a:pPr>
            <a:r>
              <a:rPr lang="en-US" sz="2400" dirty="0">
                <a:latin typeface="+mj-lt"/>
              </a:rPr>
              <a:t>Landscaping</a:t>
            </a:r>
          </a:p>
          <a:p>
            <a:pPr marL="342900" indent="-342900">
              <a:buFont typeface="Arial" panose="020B0604020202020204" pitchFamily="34" charset="0"/>
              <a:buChar char="•"/>
            </a:pPr>
            <a:r>
              <a:rPr lang="en-US" sz="2400" dirty="0">
                <a:latin typeface="+mj-lt"/>
              </a:rPr>
              <a:t>Open Space</a:t>
            </a:r>
          </a:p>
          <a:p>
            <a:pPr marL="342900" indent="-342900">
              <a:buFont typeface="Arial" panose="020B0604020202020204" pitchFamily="34" charset="0"/>
              <a:buChar char="•"/>
            </a:pPr>
            <a:r>
              <a:rPr lang="en-US" sz="2400" dirty="0">
                <a:latin typeface="+mj-lt"/>
              </a:rPr>
              <a:t>Transition in height and scale</a:t>
            </a:r>
          </a:p>
          <a:p>
            <a:pPr marL="342900" indent="-342900">
              <a:buFont typeface="Arial" panose="020B0604020202020204" pitchFamily="34" charset="0"/>
              <a:buChar char="•"/>
            </a:pPr>
            <a:r>
              <a:rPr lang="en-US" sz="2400" dirty="0">
                <a:latin typeface="+mj-lt"/>
              </a:rPr>
              <a:t>Width and depth limits for structures</a:t>
            </a:r>
          </a:p>
          <a:p>
            <a:pPr marL="342900" indent="-342900">
              <a:buFont typeface="Arial" panose="020B0604020202020204" pitchFamily="34" charset="0"/>
              <a:buChar char="•"/>
            </a:pPr>
            <a:r>
              <a:rPr lang="en-US" sz="2400" dirty="0">
                <a:latin typeface="+mj-lt"/>
              </a:rPr>
              <a:t>Preservation of historic structures</a:t>
            </a:r>
          </a:p>
          <a:p>
            <a:pPr marL="342900" indent="-342900">
              <a:buFont typeface="Arial" panose="020B0604020202020204" pitchFamily="34" charset="0"/>
              <a:buChar char="•"/>
            </a:pPr>
            <a:r>
              <a:rPr lang="en-US" sz="2400" dirty="0">
                <a:latin typeface="+mj-lt"/>
              </a:rPr>
              <a:t>View corridors or other specific measures intended to mitigate the impact of Major Institution development on the surrounding area,</a:t>
            </a:r>
          </a:p>
          <a:p>
            <a:pPr marL="342900" indent="-342900">
              <a:buFont typeface="Arial" panose="020B0604020202020204" pitchFamily="34" charset="0"/>
              <a:buChar char="•"/>
            </a:pPr>
            <a:r>
              <a:rPr lang="en-US" sz="2400" dirty="0">
                <a:latin typeface="+mj-lt"/>
              </a:rPr>
              <a:t>Pedestrian circulation</a:t>
            </a:r>
          </a:p>
        </p:txBody>
      </p:sp>
      <p:sp>
        <p:nvSpPr>
          <p:cNvPr id="9" name="Rectangle: Rounded Corners 8">
            <a:extLst>
              <a:ext uri="{FF2B5EF4-FFF2-40B4-BE49-F238E27FC236}">
                <a16:creationId xmlns:a16="http://schemas.microsoft.com/office/drawing/2014/main" id="{6950DF8B-B4BB-4DAB-88BD-9BD23D0B50DA}"/>
              </a:ext>
            </a:extLst>
          </p:cNvPr>
          <p:cNvSpPr/>
          <p:nvPr/>
        </p:nvSpPr>
        <p:spPr>
          <a:xfrm>
            <a:off x="164246" y="812795"/>
            <a:ext cx="2710514" cy="4504039"/>
          </a:xfrm>
          <a:prstGeom prst="roundRect">
            <a:avLst/>
          </a:prstGeom>
          <a:solidFill>
            <a:srgbClr val="E45D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180420" y="839597"/>
            <a:ext cx="2710514" cy="4450434"/>
          </a:xfrm>
        </p:spPr>
        <p:txBody>
          <a:bodyPr>
            <a:normAutofit/>
          </a:bodyPr>
          <a:lstStyle/>
          <a:p>
            <a:br>
              <a:rPr lang="en-US" sz="3200" dirty="0"/>
            </a:br>
            <a:br>
              <a:rPr lang="en-US" sz="3200" dirty="0"/>
            </a:br>
            <a:r>
              <a:rPr lang="en-US" sz="3200" dirty="0">
                <a:solidFill>
                  <a:schemeClr val="bg1"/>
                </a:solidFill>
              </a:rPr>
              <a:t>Development Standards </a:t>
            </a:r>
            <a:br>
              <a:rPr lang="en-US" sz="3200" dirty="0">
                <a:solidFill>
                  <a:schemeClr val="bg1"/>
                </a:solidFill>
              </a:rPr>
            </a:br>
            <a:r>
              <a:rPr lang="en-US" sz="1400" dirty="0">
                <a:solidFill>
                  <a:schemeClr val="bg1"/>
                </a:solidFill>
              </a:rPr>
              <a:t>(SMC 23.69.030)</a:t>
            </a:r>
            <a:br>
              <a:rPr lang="en-US" sz="32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222989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0259B8-EC98-4D5D-9A95-BA17B06D581A}"/>
              </a:ext>
            </a:extLst>
          </p:cNvPr>
          <p:cNvSpPr/>
          <p:nvPr/>
        </p:nvSpPr>
        <p:spPr>
          <a:xfrm>
            <a:off x="320068" y="812795"/>
            <a:ext cx="2710514" cy="4504039"/>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710514" cy="4450434"/>
          </a:xfrm>
        </p:spPr>
        <p:txBody>
          <a:bodyPr>
            <a:normAutofit/>
          </a:bodyPr>
          <a:lstStyle/>
          <a:p>
            <a:br>
              <a:rPr lang="en-US" sz="3200" dirty="0"/>
            </a:br>
            <a:r>
              <a:rPr lang="en-US" sz="3200" dirty="0">
                <a:solidFill>
                  <a:schemeClr val="bg1"/>
                </a:solidFill>
              </a:rPr>
              <a:t>Development Program</a:t>
            </a:r>
            <a:br>
              <a:rPr lang="en-US" sz="3200" dirty="0">
                <a:solidFill>
                  <a:schemeClr val="bg1"/>
                </a:solidFill>
              </a:rPr>
            </a:br>
            <a:r>
              <a:rPr lang="en-US" sz="1400" dirty="0">
                <a:solidFill>
                  <a:schemeClr val="bg1"/>
                </a:solidFill>
              </a:rPr>
              <a:t>(SMC 23.69.030)</a:t>
            </a:r>
            <a:br>
              <a:rPr lang="en-US" sz="3200" dirty="0"/>
            </a:b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2" name="TextBox 1">
            <a:extLst>
              <a:ext uri="{FF2B5EF4-FFF2-40B4-BE49-F238E27FC236}">
                <a16:creationId xmlns:a16="http://schemas.microsoft.com/office/drawing/2014/main" id="{94156582-0A79-40C7-8CD8-6A3953433539}"/>
              </a:ext>
            </a:extLst>
          </p:cNvPr>
          <p:cNvSpPr txBox="1"/>
          <p:nvPr/>
        </p:nvSpPr>
        <p:spPr>
          <a:xfrm>
            <a:off x="2230016" y="587829"/>
            <a:ext cx="6069253" cy="5255979"/>
          </a:xfrm>
          <a:prstGeom prst="rect">
            <a:avLst/>
          </a:prstGeom>
        </p:spPr>
        <p:txBody>
          <a:bodyPr vert="horz" wrap="square" lIns="91440" tIns="45720" rIns="91440" bIns="45720" rtlCol="0">
            <a:normAutofit/>
          </a:bodyPr>
          <a:lstStyle/>
          <a:p>
            <a:endParaRPr lang="en-US" dirty="0"/>
          </a:p>
        </p:txBody>
      </p:sp>
      <p:sp>
        <p:nvSpPr>
          <p:cNvPr id="5" name="TextBox 4">
            <a:extLst>
              <a:ext uri="{FF2B5EF4-FFF2-40B4-BE49-F238E27FC236}">
                <a16:creationId xmlns:a16="http://schemas.microsoft.com/office/drawing/2014/main" id="{BC84694B-C3C1-49AD-96F8-C896DDD58603}"/>
              </a:ext>
            </a:extLst>
          </p:cNvPr>
          <p:cNvSpPr txBox="1"/>
          <p:nvPr/>
        </p:nvSpPr>
        <p:spPr>
          <a:xfrm>
            <a:off x="2855167" y="727788"/>
            <a:ext cx="5355772" cy="4879910"/>
          </a:xfrm>
          <a:prstGeom prst="rect">
            <a:avLst/>
          </a:prstGeom>
        </p:spPr>
        <p:txBody>
          <a:bodyPr vert="horz" wrap="square" lIns="91440" tIns="45720" rIns="91440" bIns="45720" rtlCol="0">
            <a:normAutofit/>
          </a:bodyPr>
          <a:lstStyle/>
          <a:p>
            <a:endParaRPr lang="en-US" dirty="0"/>
          </a:p>
        </p:txBody>
      </p:sp>
      <p:sp>
        <p:nvSpPr>
          <p:cNvPr id="7" name="Rectangle 6">
            <a:extLst>
              <a:ext uri="{FF2B5EF4-FFF2-40B4-BE49-F238E27FC236}">
                <a16:creationId xmlns:a16="http://schemas.microsoft.com/office/drawing/2014/main" id="{B273D387-67B6-4D69-85A3-588FE2400ED7}"/>
              </a:ext>
            </a:extLst>
          </p:cNvPr>
          <p:cNvSpPr/>
          <p:nvPr/>
        </p:nvSpPr>
        <p:spPr>
          <a:xfrm>
            <a:off x="3030581" y="151179"/>
            <a:ext cx="5634447" cy="6555641"/>
          </a:xfrm>
          <a:prstGeom prst="rect">
            <a:avLst/>
          </a:prstGeom>
        </p:spPr>
        <p:txBody>
          <a:bodyPr wrap="square">
            <a:spAutoFit/>
          </a:bodyPr>
          <a:lstStyle/>
          <a:p>
            <a:pPr marL="342900" indent="-223838">
              <a:buFont typeface="Arial" panose="020B0604020202020204" pitchFamily="34" charset="0"/>
              <a:buChar char="•"/>
            </a:pPr>
            <a:r>
              <a:rPr lang="en-US" sz="1400" b="1" dirty="0">
                <a:latin typeface="+mj-lt"/>
              </a:rPr>
              <a:t>Density</a:t>
            </a:r>
            <a:r>
              <a:rPr lang="en-US" sz="1400" dirty="0">
                <a:latin typeface="+mj-lt"/>
              </a:rPr>
              <a:t> as defined by total maximum developable gross floor area for the MIO District and an overall floor area ratio (FAR) for the MIO District. The maximum number of parking spaces allowed for the MIO District</a:t>
            </a:r>
          </a:p>
          <a:p>
            <a:pPr marL="342900" indent="-223838">
              <a:buFont typeface="Arial" panose="020B0604020202020204" pitchFamily="34" charset="0"/>
              <a:buChar char="•"/>
            </a:pPr>
            <a:r>
              <a:rPr lang="en-US" sz="1400" dirty="0">
                <a:latin typeface="+mj-lt"/>
              </a:rPr>
              <a:t>A description of </a:t>
            </a:r>
            <a:r>
              <a:rPr lang="en-US" sz="1400" b="1" dirty="0">
                <a:latin typeface="+mj-lt"/>
              </a:rPr>
              <a:t>existing and planned future physical development </a:t>
            </a:r>
            <a:r>
              <a:rPr lang="en-US" sz="1400" dirty="0">
                <a:latin typeface="+mj-lt"/>
              </a:rPr>
              <a:t>on a site plan </a:t>
            </a:r>
          </a:p>
          <a:p>
            <a:pPr marL="342900" indent="-223838">
              <a:buFont typeface="Arial" panose="020B0604020202020204" pitchFamily="34" charset="0"/>
              <a:buChar char="•"/>
            </a:pPr>
            <a:r>
              <a:rPr lang="en-US" sz="1400" dirty="0">
                <a:latin typeface="+mj-lt"/>
              </a:rPr>
              <a:t>A site plan showing: </a:t>
            </a:r>
            <a:r>
              <a:rPr lang="en-US" sz="1400" b="1" dirty="0">
                <a:latin typeface="+mj-lt"/>
              </a:rPr>
              <a:t>property lines </a:t>
            </a:r>
            <a:r>
              <a:rPr lang="en-US" sz="1400" dirty="0">
                <a:latin typeface="+mj-lt"/>
              </a:rPr>
              <a:t>and ownership of all properties within the applicable MIO District, or areas proposed to be included in an expanded MIO District, and all structures and properties a Major Institution is leasing or using or owns within 2,500 feet of the MIO District</a:t>
            </a:r>
          </a:p>
          <a:p>
            <a:pPr marL="342900" indent="-223838">
              <a:buFont typeface="Arial" panose="020B0604020202020204" pitchFamily="34" charset="0"/>
              <a:buChar char="•"/>
            </a:pPr>
            <a:r>
              <a:rPr lang="en-US" sz="1400" dirty="0">
                <a:latin typeface="+mj-lt"/>
              </a:rPr>
              <a:t>Three-dimensional drawings to illustrate </a:t>
            </a:r>
            <a:r>
              <a:rPr lang="en-US" sz="1400" b="1" dirty="0">
                <a:latin typeface="+mj-lt"/>
              </a:rPr>
              <a:t>the height, bulk, and form </a:t>
            </a:r>
            <a:r>
              <a:rPr lang="en-US" sz="1400" dirty="0">
                <a:latin typeface="+mj-lt"/>
              </a:rPr>
              <a:t>of existing and planned physical development</a:t>
            </a:r>
          </a:p>
          <a:p>
            <a:pPr marL="342900" indent="-223838">
              <a:buFont typeface="Arial" panose="020B0604020202020204" pitchFamily="34" charset="0"/>
              <a:buChar char="•"/>
            </a:pPr>
            <a:r>
              <a:rPr lang="en-US" sz="1400" dirty="0">
                <a:latin typeface="+mj-lt"/>
              </a:rPr>
              <a:t>Planned </a:t>
            </a:r>
            <a:r>
              <a:rPr lang="en-US" sz="1400" b="1" dirty="0">
                <a:latin typeface="+mj-lt"/>
              </a:rPr>
              <a:t>infrastructure</a:t>
            </a:r>
            <a:r>
              <a:rPr lang="en-US" sz="1400" dirty="0">
                <a:latin typeface="+mj-lt"/>
              </a:rPr>
              <a:t> </a:t>
            </a:r>
            <a:r>
              <a:rPr lang="en-US" sz="1400" b="1" dirty="0">
                <a:latin typeface="+mj-lt"/>
              </a:rPr>
              <a:t>improvements</a:t>
            </a:r>
            <a:r>
              <a:rPr lang="en-US" sz="1400" dirty="0">
                <a:latin typeface="+mj-lt"/>
              </a:rPr>
              <a:t> and the timing of those improvements</a:t>
            </a:r>
          </a:p>
          <a:p>
            <a:pPr marL="342900" indent="-223838">
              <a:buFont typeface="Arial" panose="020B0604020202020204" pitchFamily="34" charset="0"/>
              <a:buChar char="•"/>
            </a:pPr>
            <a:r>
              <a:rPr lang="en-US" sz="1400" dirty="0">
                <a:latin typeface="+mj-lt"/>
              </a:rPr>
              <a:t>A description of </a:t>
            </a:r>
            <a:r>
              <a:rPr lang="en-US" sz="1400" b="1" dirty="0">
                <a:latin typeface="+mj-lt"/>
              </a:rPr>
              <a:t>planned development phases </a:t>
            </a:r>
            <a:r>
              <a:rPr lang="en-US" sz="1400" dirty="0">
                <a:latin typeface="+mj-lt"/>
              </a:rPr>
              <a:t>and plans, including development priorities, the probable sequence for such planned development and estimated dates of construction and occupancy</a:t>
            </a:r>
          </a:p>
          <a:p>
            <a:pPr marL="342900" indent="-223838">
              <a:buFont typeface="Arial" panose="020B0604020202020204" pitchFamily="34" charset="0"/>
              <a:buChar char="•"/>
            </a:pPr>
            <a:r>
              <a:rPr lang="en-US" sz="1400" dirty="0">
                <a:latin typeface="+mj-lt"/>
              </a:rPr>
              <a:t>A description of </a:t>
            </a:r>
            <a:r>
              <a:rPr lang="en-US" sz="1400" b="1" dirty="0">
                <a:latin typeface="+mj-lt"/>
              </a:rPr>
              <a:t>potential uses, development, parking areas and structures, infrastructure improvements or street or alley vacations</a:t>
            </a:r>
            <a:r>
              <a:rPr lang="en-US" sz="1400" dirty="0">
                <a:latin typeface="+mj-lt"/>
              </a:rPr>
              <a:t>. Information about potential projects is for the purpose of starting a dialogue with the City and the community about potential development, and changes to this information will not require an amendment to the master plan</a:t>
            </a:r>
          </a:p>
          <a:p>
            <a:pPr marL="342900" indent="-223838">
              <a:buFont typeface="Arial" panose="020B0604020202020204" pitchFamily="34" charset="0"/>
              <a:buChar char="•"/>
            </a:pPr>
            <a:r>
              <a:rPr lang="en-US" sz="1400" dirty="0">
                <a:latin typeface="+mj-lt"/>
              </a:rPr>
              <a:t>An analysis of the proposed master plan's </a:t>
            </a:r>
            <a:r>
              <a:rPr lang="en-US" sz="1400" b="1" dirty="0">
                <a:latin typeface="+mj-lt"/>
              </a:rPr>
              <a:t>consistency</a:t>
            </a:r>
            <a:r>
              <a:rPr lang="en-US" sz="1400" dirty="0">
                <a:latin typeface="+mj-lt"/>
              </a:rPr>
              <a:t> with the purpose and intent of this Chapter 23.69 as described in Section 23.69.002</a:t>
            </a:r>
          </a:p>
          <a:p>
            <a:pPr marL="342900" indent="-223838">
              <a:buFont typeface="Arial" panose="020B0604020202020204" pitchFamily="34" charset="0"/>
              <a:buChar char="•"/>
            </a:pPr>
            <a:r>
              <a:rPr lang="en-US" sz="1400" dirty="0">
                <a:latin typeface="+mj-lt"/>
              </a:rPr>
              <a:t>A discussion of the Major Institution's facility </a:t>
            </a:r>
            <a:r>
              <a:rPr lang="en-US" sz="1400" b="1" dirty="0">
                <a:latin typeface="+mj-lt"/>
              </a:rPr>
              <a:t>decentralization</a:t>
            </a:r>
            <a:r>
              <a:rPr lang="en-US" sz="1400" dirty="0">
                <a:latin typeface="+mj-lt"/>
              </a:rPr>
              <a:t> plans and/or options, including leasing space or otherwise locating uses off-campus</a:t>
            </a:r>
          </a:p>
        </p:txBody>
      </p:sp>
    </p:spTree>
    <p:extLst>
      <p:ext uri="{BB962C8B-B14F-4D97-AF65-F5344CB8AC3E}">
        <p14:creationId xmlns:p14="http://schemas.microsoft.com/office/powerpoint/2010/main" val="3854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FC8D9F1-CA27-43B8-9D44-BF5DF2D0350C}"/>
              </a:ext>
            </a:extLst>
          </p:cNvPr>
          <p:cNvSpPr/>
          <p:nvPr/>
        </p:nvSpPr>
        <p:spPr>
          <a:xfrm>
            <a:off x="320068" y="812796"/>
            <a:ext cx="2891218" cy="4450434"/>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7" y="1354753"/>
            <a:ext cx="2989189" cy="4450434"/>
          </a:xfrm>
        </p:spPr>
        <p:txBody>
          <a:bodyPr>
            <a:normAutofit/>
          </a:bodyPr>
          <a:lstStyle/>
          <a:p>
            <a:br>
              <a:rPr lang="en-US" sz="2000" dirty="0"/>
            </a:br>
            <a:br>
              <a:rPr lang="en-US" sz="2000" dirty="0"/>
            </a:br>
            <a:r>
              <a:rPr lang="en-US" sz="3200" dirty="0">
                <a:solidFill>
                  <a:schemeClr val="bg1"/>
                </a:solidFill>
              </a:rPr>
              <a:t>Transportation Management Program </a:t>
            </a:r>
            <a:br>
              <a:rPr lang="en-US" sz="3200" dirty="0">
                <a:solidFill>
                  <a:schemeClr val="bg1"/>
                </a:solidFill>
              </a:rPr>
            </a:br>
            <a:r>
              <a:rPr lang="en-US" sz="1400" dirty="0">
                <a:solidFill>
                  <a:schemeClr val="bg1"/>
                </a:solidFill>
              </a:rPr>
              <a:t>(SMC 23.69.030)</a:t>
            </a:r>
            <a:br>
              <a:rPr lang="en-US" sz="3200" dirty="0"/>
            </a:b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9" name="Rectangle: Rounded Corners 8">
            <a:extLst>
              <a:ext uri="{FF2B5EF4-FFF2-40B4-BE49-F238E27FC236}">
                <a16:creationId xmlns:a16="http://schemas.microsoft.com/office/drawing/2014/main" id="{054EC956-06D6-4200-BE48-A17BB47DA858}"/>
              </a:ext>
            </a:extLst>
          </p:cNvPr>
          <p:cNvSpPr/>
          <p:nvPr/>
        </p:nvSpPr>
        <p:spPr>
          <a:xfrm>
            <a:off x="3309255" y="279964"/>
            <a:ext cx="4990013" cy="278047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mj-lt"/>
              </a:rPr>
              <a:t>A description of existing and planned parking, loading and service facilities, and bicycle, pedestrian and traffic circulation systems within the institutional boundaries and the relationship of these facilities and systems to the external street system. This shall include a description of the Major Institution's impact on traffic and parking in the surrounding area; and</a:t>
            </a:r>
          </a:p>
        </p:txBody>
      </p:sp>
      <p:sp>
        <p:nvSpPr>
          <p:cNvPr id="10" name="Rectangle: Rounded Corners 9">
            <a:extLst>
              <a:ext uri="{FF2B5EF4-FFF2-40B4-BE49-F238E27FC236}">
                <a16:creationId xmlns:a16="http://schemas.microsoft.com/office/drawing/2014/main" id="{B3D716C7-636F-4DAE-8A40-F66A9B08D315}"/>
              </a:ext>
            </a:extLst>
          </p:cNvPr>
          <p:cNvSpPr/>
          <p:nvPr/>
        </p:nvSpPr>
        <p:spPr>
          <a:xfrm>
            <a:off x="3309254" y="3321743"/>
            <a:ext cx="4990013" cy="278047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mj-lt"/>
              </a:rPr>
              <a:t>Specific institutional programs to reduce traffic impacts and to encourage the use of public transit, carpools and other alternatives to single-occupant vehicles. </a:t>
            </a:r>
          </a:p>
        </p:txBody>
      </p:sp>
    </p:spTree>
    <p:extLst>
      <p:ext uri="{BB962C8B-B14F-4D97-AF65-F5344CB8AC3E}">
        <p14:creationId xmlns:p14="http://schemas.microsoft.com/office/powerpoint/2010/main" val="421713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7" y="1354753"/>
            <a:ext cx="2989189" cy="4450434"/>
          </a:xfrm>
        </p:spPr>
        <p:txBody>
          <a:bodyPr>
            <a:normAutofit/>
          </a:bodyPr>
          <a:lstStyle/>
          <a:p>
            <a:br>
              <a:rPr lang="en-US" sz="2000" dirty="0"/>
            </a:br>
            <a:br>
              <a:rPr lang="en-US" sz="2000" dirty="0"/>
            </a:br>
            <a:r>
              <a:rPr lang="en-US" sz="3200" dirty="0"/>
              <a:t>Development of Master Plan </a:t>
            </a:r>
            <a:r>
              <a:rPr lang="en-US" sz="1400" dirty="0"/>
              <a:t>(SMC 23.69.032)</a:t>
            </a:r>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9" name="Rectangle: Rounded Corners 8">
            <a:extLst>
              <a:ext uri="{FF2B5EF4-FFF2-40B4-BE49-F238E27FC236}">
                <a16:creationId xmlns:a16="http://schemas.microsoft.com/office/drawing/2014/main" id="{054EC956-06D6-4200-BE48-A17BB47DA858}"/>
              </a:ext>
            </a:extLst>
          </p:cNvPr>
          <p:cNvSpPr/>
          <p:nvPr/>
        </p:nvSpPr>
        <p:spPr>
          <a:xfrm>
            <a:off x="3300548" y="279964"/>
            <a:ext cx="4990012" cy="1132986"/>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mj-lt"/>
              </a:rPr>
              <a:t>Participate directly in the formulation of the master plan from the time of its preliminary concept so that the concerns of the community and the institution are considered. </a:t>
            </a:r>
          </a:p>
        </p:txBody>
      </p:sp>
      <p:sp>
        <p:nvSpPr>
          <p:cNvPr id="10" name="Rectangle: Rounded Corners 9">
            <a:extLst>
              <a:ext uri="{FF2B5EF4-FFF2-40B4-BE49-F238E27FC236}">
                <a16:creationId xmlns:a16="http://schemas.microsoft.com/office/drawing/2014/main" id="{B3D716C7-636F-4DAE-8A40-F66A9B08D315}"/>
              </a:ext>
            </a:extLst>
          </p:cNvPr>
          <p:cNvSpPr/>
          <p:nvPr/>
        </p:nvSpPr>
        <p:spPr>
          <a:xfrm>
            <a:off x="3309256" y="1576624"/>
            <a:ext cx="4990013" cy="959013"/>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mj-lt"/>
              </a:rPr>
              <a:t>The primary role of the Advisory Committee is to work with the Major Institution and the City to produce a master plan that meets the intent of Section 23.69.025.</a:t>
            </a:r>
          </a:p>
        </p:txBody>
      </p:sp>
      <p:sp>
        <p:nvSpPr>
          <p:cNvPr id="6" name="Rectangle: Rounded Corners 5">
            <a:extLst>
              <a:ext uri="{FF2B5EF4-FFF2-40B4-BE49-F238E27FC236}">
                <a16:creationId xmlns:a16="http://schemas.microsoft.com/office/drawing/2014/main" id="{EB77C736-1E60-400A-BD79-9A526F7D53D7}"/>
              </a:ext>
            </a:extLst>
          </p:cNvPr>
          <p:cNvSpPr/>
          <p:nvPr/>
        </p:nvSpPr>
        <p:spPr>
          <a:xfrm>
            <a:off x="3300546" y="2699311"/>
            <a:ext cx="4990013" cy="851748"/>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mj-lt"/>
              </a:rPr>
              <a:t>Advisory Committee comments shall focus on identifying and mitigating the potential impacts of institutional development on the surrounding community.</a:t>
            </a:r>
          </a:p>
        </p:txBody>
      </p:sp>
      <p:sp>
        <p:nvSpPr>
          <p:cNvPr id="7" name="Rectangle: Rounded Corners 6">
            <a:extLst>
              <a:ext uri="{FF2B5EF4-FFF2-40B4-BE49-F238E27FC236}">
                <a16:creationId xmlns:a16="http://schemas.microsoft.com/office/drawing/2014/main" id="{5B476BE9-DF01-469E-97FC-57FC37BA8BED}"/>
              </a:ext>
            </a:extLst>
          </p:cNvPr>
          <p:cNvSpPr/>
          <p:nvPr/>
        </p:nvSpPr>
        <p:spPr>
          <a:xfrm>
            <a:off x="3309255" y="3727671"/>
            <a:ext cx="4990013" cy="2335892"/>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latin typeface="+mj-lt"/>
              </a:rPr>
              <a:t>The Advisory Committee may review and comment on the mission of the institution, the need for the expansion, public benefits resulting from the proposed new development, and the way in which the proposed development will serve the public purpose mission of the Major Institution, but these elements are not subject to negotiation nor shall such review delay consideration of the master plan or the final recommendation to Council.</a:t>
            </a:r>
          </a:p>
        </p:txBody>
      </p:sp>
    </p:spTree>
    <p:extLst>
      <p:ext uri="{BB962C8B-B14F-4D97-AF65-F5344CB8AC3E}">
        <p14:creationId xmlns:p14="http://schemas.microsoft.com/office/powerpoint/2010/main" val="112431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710514" cy="4450434"/>
          </a:xfrm>
        </p:spPr>
        <p:txBody>
          <a:bodyPr>
            <a:normAutofit/>
          </a:bodyPr>
          <a:lstStyle/>
          <a:p>
            <a:br>
              <a:rPr lang="en-US" sz="3200" dirty="0"/>
            </a:br>
            <a:r>
              <a:rPr lang="en-US" sz="3200" dirty="0"/>
              <a:t>CAC</a:t>
            </a:r>
            <a:br>
              <a:rPr lang="en-US" sz="3200" dirty="0"/>
            </a:br>
            <a:r>
              <a:rPr lang="en-US" sz="3200" dirty="0"/>
              <a:t>Deliverables</a:t>
            </a: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2" name="TextBox 1">
            <a:extLst>
              <a:ext uri="{FF2B5EF4-FFF2-40B4-BE49-F238E27FC236}">
                <a16:creationId xmlns:a16="http://schemas.microsoft.com/office/drawing/2014/main" id="{94156582-0A79-40C7-8CD8-6A3953433539}"/>
              </a:ext>
            </a:extLst>
          </p:cNvPr>
          <p:cNvSpPr txBox="1"/>
          <p:nvPr/>
        </p:nvSpPr>
        <p:spPr>
          <a:xfrm>
            <a:off x="2230016" y="587829"/>
            <a:ext cx="6069253" cy="5255979"/>
          </a:xfrm>
          <a:prstGeom prst="rect">
            <a:avLst/>
          </a:prstGeom>
        </p:spPr>
        <p:txBody>
          <a:bodyPr vert="horz" wrap="square" lIns="91440" tIns="45720" rIns="91440" bIns="45720" rtlCol="0">
            <a:normAutofit/>
          </a:bodyPr>
          <a:lstStyle/>
          <a:p>
            <a:endParaRPr lang="en-US" dirty="0"/>
          </a:p>
        </p:txBody>
      </p:sp>
      <p:sp>
        <p:nvSpPr>
          <p:cNvPr id="5" name="TextBox 4">
            <a:extLst>
              <a:ext uri="{FF2B5EF4-FFF2-40B4-BE49-F238E27FC236}">
                <a16:creationId xmlns:a16="http://schemas.microsoft.com/office/drawing/2014/main" id="{BC84694B-C3C1-49AD-96F8-C896DDD58603}"/>
              </a:ext>
            </a:extLst>
          </p:cNvPr>
          <p:cNvSpPr txBox="1"/>
          <p:nvPr/>
        </p:nvSpPr>
        <p:spPr>
          <a:xfrm>
            <a:off x="2855167" y="727788"/>
            <a:ext cx="5355772" cy="4879910"/>
          </a:xfrm>
          <a:prstGeom prst="rect">
            <a:avLst/>
          </a:prstGeom>
        </p:spPr>
        <p:txBody>
          <a:bodyPr vert="horz" wrap="square" lIns="91440" tIns="45720" rIns="91440" bIns="45720" rtlCol="0">
            <a:normAutofit/>
          </a:bodyPr>
          <a:lstStyle/>
          <a:p>
            <a:endParaRPr lang="en-US" dirty="0"/>
          </a:p>
        </p:txBody>
      </p:sp>
      <p:sp>
        <p:nvSpPr>
          <p:cNvPr id="7" name="Rectangle 6">
            <a:extLst>
              <a:ext uri="{FF2B5EF4-FFF2-40B4-BE49-F238E27FC236}">
                <a16:creationId xmlns:a16="http://schemas.microsoft.com/office/drawing/2014/main" id="{B273D387-67B6-4D69-85A3-588FE2400ED7}"/>
              </a:ext>
            </a:extLst>
          </p:cNvPr>
          <p:cNvSpPr/>
          <p:nvPr/>
        </p:nvSpPr>
        <p:spPr>
          <a:xfrm>
            <a:off x="3030582" y="812795"/>
            <a:ext cx="5473958" cy="5262979"/>
          </a:xfrm>
          <a:prstGeom prst="rect">
            <a:avLst/>
          </a:prstGeom>
        </p:spPr>
        <p:txBody>
          <a:bodyPr wrap="square">
            <a:spAutoFit/>
          </a:bodyPr>
          <a:lstStyle/>
          <a:p>
            <a:pPr marL="457200" indent="-457200">
              <a:buFont typeface="+mj-lt"/>
              <a:buAutoNum type="arabicPeriod"/>
            </a:pPr>
            <a:r>
              <a:rPr lang="en-US" sz="2400" dirty="0">
                <a:latin typeface="+mj-lt"/>
              </a:rPr>
              <a:t>Comment on Concept Plan</a:t>
            </a:r>
          </a:p>
          <a:p>
            <a:pPr marL="457200" indent="-457200">
              <a:buFont typeface="+mj-lt"/>
              <a:buAutoNum type="arabicPeriod"/>
            </a:pPr>
            <a:r>
              <a:rPr lang="en-US" sz="2400" dirty="0">
                <a:latin typeface="+mj-lt"/>
              </a:rPr>
              <a:t>Comment on EIS Scope</a:t>
            </a:r>
          </a:p>
          <a:p>
            <a:pPr marL="457200" indent="-457200">
              <a:buFont typeface="+mj-lt"/>
              <a:buAutoNum type="arabicPeriod"/>
            </a:pPr>
            <a:r>
              <a:rPr lang="en-US" sz="2400" b="1" dirty="0">
                <a:latin typeface="+mj-lt"/>
              </a:rPr>
              <a:t>Development of the Master Plan</a:t>
            </a:r>
          </a:p>
          <a:p>
            <a:pPr marL="457200" indent="-457200">
              <a:buFont typeface="+mj-lt"/>
              <a:buAutoNum type="arabicPeriod"/>
            </a:pPr>
            <a:r>
              <a:rPr lang="en-US" sz="2400" dirty="0">
                <a:latin typeface="+mj-lt"/>
              </a:rPr>
              <a:t>Comment on Preliminary Draft Master Plan</a:t>
            </a:r>
          </a:p>
          <a:p>
            <a:pPr marL="457200" indent="-457200">
              <a:buFont typeface="+mj-lt"/>
              <a:buAutoNum type="arabicPeriod"/>
            </a:pPr>
            <a:r>
              <a:rPr lang="en-US" sz="2400" dirty="0">
                <a:latin typeface="+mj-lt"/>
              </a:rPr>
              <a:t>Comment on Preliminary Draft EIS</a:t>
            </a:r>
          </a:p>
          <a:p>
            <a:pPr marL="457200" indent="-457200">
              <a:buFont typeface="+mj-lt"/>
              <a:buAutoNum type="arabicPeriod"/>
            </a:pPr>
            <a:r>
              <a:rPr lang="en-US" sz="2400" dirty="0">
                <a:latin typeface="+mj-lt"/>
              </a:rPr>
              <a:t>Draft Advisory Committee Report</a:t>
            </a:r>
          </a:p>
          <a:p>
            <a:pPr marL="457200" indent="-457200">
              <a:buFont typeface="+mj-lt"/>
              <a:buAutoNum type="arabicPeriod"/>
            </a:pPr>
            <a:r>
              <a:rPr lang="en-US" sz="2400" dirty="0">
                <a:latin typeface="+mj-lt"/>
              </a:rPr>
              <a:t>Comment on the Draft [SDCI] Director’s Report</a:t>
            </a:r>
          </a:p>
          <a:p>
            <a:pPr marL="457200" indent="-457200">
              <a:buFont typeface="+mj-lt"/>
              <a:buAutoNum type="arabicPeriod"/>
            </a:pPr>
            <a:r>
              <a:rPr lang="en-US" sz="2400" dirty="0">
                <a:latin typeface="+mj-lt"/>
              </a:rPr>
              <a:t>Final Advisory Committee Report</a:t>
            </a:r>
          </a:p>
          <a:p>
            <a:pPr marL="457200" indent="-457200">
              <a:buFont typeface="+mj-lt"/>
              <a:buAutoNum type="arabicPeriod"/>
            </a:pPr>
            <a:r>
              <a:rPr lang="en-US" sz="2400" dirty="0">
                <a:latin typeface="+mj-lt"/>
              </a:rPr>
              <a:t>Comment on the Final Director’s Report</a:t>
            </a:r>
          </a:p>
          <a:p>
            <a:pPr marL="457200" indent="-457200">
              <a:buFont typeface="+mj-lt"/>
              <a:buAutoNum type="arabicPeriod"/>
            </a:pPr>
            <a:r>
              <a:rPr lang="en-US" sz="2400" dirty="0">
                <a:latin typeface="+mj-lt"/>
              </a:rPr>
              <a:t>Hearing Examiner</a:t>
            </a:r>
          </a:p>
          <a:p>
            <a:pPr marL="457200" indent="-457200">
              <a:buFont typeface="+mj-lt"/>
              <a:buAutoNum type="arabicPeriod"/>
            </a:pPr>
            <a:r>
              <a:rPr lang="en-US" sz="2400" dirty="0">
                <a:latin typeface="+mj-lt"/>
              </a:rPr>
              <a:t>Council Decision</a:t>
            </a:r>
          </a:p>
        </p:txBody>
      </p:sp>
    </p:spTree>
    <p:extLst>
      <p:ext uri="{BB962C8B-B14F-4D97-AF65-F5344CB8AC3E}">
        <p14:creationId xmlns:p14="http://schemas.microsoft.com/office/powerpoint/2010/main" val="191401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FDB8-AA29-4BFA-B9F9-600D7151D85E}"/>
              </a:ext>
            </a:extLst>
          </p:cNvPr>
          <p:cNvSpPr>
            <a:spLocks noGrp="1"/>
          </p:cNvSpPr>
          <p:nvPr>
            <p:ph type="title"/>
          </p:nvPr>
        </p:nvSpPr>
        <p:spPr/>
        <p:txBody>
          <a:bodyPr/>
          <a:lstStyle/>
          <a:p>
            <a:r>
              <a:rPr lang="en-US" dirty="0"/>
              <a:t>Master Plan Process</a:t>
            </a:r>
          </a:p>
        </p:txBody>
      </p:sp>
      <p:sp>
        <p:nvSpPr>
          <p:cNvPr id="20" name="Arrow: Chevron 19">
            <a:extLst>
              <a:ext uri="{FF2B5EF4-FFF2-40B4-BE49-F238E27FC236}">
                <a16:creationId xmlns:a16="http://schemas.microsoft.com/office/drawing/2014/main" id="{D33924BE-D358-4ECE-B418-2655998484E6}"/>
              </a:ext>
            </a:extLst>
          </p:cNvPr>
          <p:cNvSpPr/>
          <p:nvPr/>
        </p:nvSpPr>
        <p:spPr>
          <a:xfrm>
            <a:off x="924009" y="4060909"/>
            <a:ext cx="8107938" cy="23329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latin typeface="Tw Cen MT" panose="020B0602020104020603" pitchFamily="34" charset="0"/>
              </a:rPr>
              <a:t>EIS</a:t>
            </a:r>
          </a:p>
        </p:txBody>
      </p:sp>
      <p:grpSp>
        <p:nvGrpSpPr>
          <p:cNvPr id="33" name="Group 32">
            <a:extLst>
              <a:ext uri="{FF2B5EF4-FFF2-40B4-BE49-F238E27FC236}">
                <a16:creationId xmlns:a16="http://schemas.microsoft.com/office/drawing/2014/main" id="{2CF34833-C4DE-4CB2-AF5F-563C2695CE3C}"/>
              </a:ext>
            </a:extLst>
          </p:cNvPr>
          <p:cNvGrpSpPr/>
          <p:nvPr/>
        </p:nvGrpSpPr>
        <p:grpSpPr>
          <a:xfrm>
            <a:off x="97971" y="3014408"/>
            <a:ext cx="8948058" cy="859936"/>
            <a:chOff x="97971" y="3948405"/>
            <a:chExt cx="8948058" cy="859936"/>
          </a:xfrm>
        </p:grpSpPr>
        <p:sp>
          <p:nvSpPr>
            <p:cNvPr id="19" name="Arrow: Chevron 18">
              <a:extLst>
                <a:ext uri="{FF2B5EF4-FFF2-40B4-BE49-F238E27FC236}">
                  <a16:creationId xmlns:a16="http://schemas.microsoft.com/office/drawing/2014/main" id="{D1C9D6D0-0D28-4F7C-B098-1EC55719F55A}"/>
                </a:ext>
              </a:extLst>
            </p:cNvPr>
            <p:cNvSpPr/>
            <p:nvPr/>
          </p:nvSpPr>
          <p:spPr>
            <a:xfrm>
              <a:off x="930727" y="3948405"/>
              <a:ext cx="8115302" cy="859936"/>
            </a:xfrm>
            <a:prstGeom prst="chevron">
              <a:avLst/>
            </a:prstGeom>
            <a:pattFill prst="trellis">
              <a:fgClr>
                <a:srgbClr val="FFC000"/>
              </a:fgClr>
              <a:bgClr>
                <a:schemeClr val="bg1"/>
              </a:bgClr>
            </a:pattFill>
            <a:ln>
              <a:solidFill>
                <a:schemeClr val="accent6">
                  <a:shade val="95000"/>
                  <a:satMod val="105000"/>
                  <a:alpha val="97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latin typeface="Tw Cen MT" panose="020B0602020104020603" pitchFamily="34" charset="0"/>
                </a:rPr>
                <a:t>Master Plan Development</a:t>
              </a:r>
            </a:p>
          </p:txBody>
        </p:sp>
        <p:sp>
          <p:nvSpPr>
            <p:cNvPr id="23" name="Arrow: Pentagon 22">
              <a:extLst>
                <a:ext uri="{FF2B5EF4-FFF2-40B4-BE49-F238E27FC236}">
                  <a16:creationId xmlns:a16="http://schemas.microsoft.com/office/drawing/2014/main" id="{C6A69A7B-D877-491E-A175-CB11D6D93F70}"/>
                </a:ext>
              </a:extLst>
            </p:cNvPr>
            <p:cNvSpPr/>
            <p:nvPr/>
          </p:nvSpPr>
          <p:spPr>
            <a:xfrm>
              <a:off x="97971" y="3948450"/>
              <a:ext cx="1115788" cy="859891"/>
            </a:xfrm>
            <a:prstGeom prst="homePlat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latin typeface="Tw Cen MT" panose="020B0602020104020603" pitchFamily="34" charset="0"/>
                </a:rPr>
                <a:t>Concept Plan</a:t>
              </a:r>
            </a:p>
          </p:txBody>
        </p:sp>
      </p:grpSp>
      <p:grpSp>
        <p:nvGrpSpPr>
          <p:cNvPr id="39" name="Group 38">
            <a:extLst>
              <a:ext uri="{FF2B5EF4-FFF2-40B4-BE49-F238E27FC236}">
                <a16:creationId xmlns:a16="http://schemas.microsoft.com/office/drawing/2014/main" id="{595F2ADC-3224-4830-A30B-930DBE552A09}"/>
              </a:ext>
            </a:extLst>
          </p:cNvPr>
          <p:cNvGrpSpPr/>
          <p:nvPr/>
        </p:nvGrpSpPr>
        <p:grpSpPr>
          <a:xfrm>
            <a:off x="924009" y="1978532"/>
            <a:ext cx="8107938" cy="874099"/>
            <a:chOff x="924009" y="1978532"/>
            <a:chExt cx="8107938" cy="874099"/>
          </a:xfrm>
        </p:grpSpPr>
        <p:sp>
          <p:nvSpPr>
            <p:cNvPr id="14" name="Arrow: Chevron 13">
              <a:extLst>
                <a:ext uri="{FF2B5EF4-FFF2-40B4-BE49-F238E27FC236}">
                  <a16:creationId xmlns:a16="http://schemas.microsoft.com/office/drawing/2014/main" id="{22D4A85F-0F66-4D6E-AF32-7A184AE306C8}"/>
                </a:ext>
              </a:extLst>
            </p:cNvPr>
            <p:cNvSpPr/>
            <p:nvPr/>
          </p:nvSpPr>
          <p:spPr>
            <a:xfrm>
              <a:off x="924009" y="1978532"/>
              <a:ext cx="1507673" cy="859936"/>
            </a:xfrm>
            <a:prstGeom prst="chevron">
              <a:avLst/>
            </a:prstGeom>
            <a:pattFill prst="dkUpDiag">
              <a:fgClr>
                <a:srgbClr val="FFC000"/>
              </a:fgClr>
              <a:bgClr>
                <a:schemeClr val="bg1"/>
              </a:bgClr>
            </a:patt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latin typeface="Tw Cen MT" panose="020B0602020104020603" pitchFamily="34" charset="0"/>
                </a:rPr>
                <a:t>Master Plan Review</a:t>
              </a:r>
            </a:p>
          </p:txBody>
        </p:sp>
        <p:sp>
          <p:nvSpPr>
            <p:cNvPr id="17" name="Arrow: Chevron 16">
              <a:extLst>
                <a:ext uri="{FF2B5EF4-FFF2-40B4-BE49-F238E27FC236}">
                  <a16:creationId xmlns:a16="http://schemas.microsoft.com/office/drawing/2014/main" id="{656A713E-817B-4ED8-9A5E-B4278984408F}"/>
                </a:ext>
              </a:extLst>
            </p:cNvPr>
            <p:cNvSpPr/>
            <p:nvPr/>
          </p:nvSpPr>
          <p:spPr>
            <a:xfrm>
              <a:off x="7340195" y="1992695"/>
              <a:ext cx="1691752" cy="85993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Tw Cen MT" panose="020B0602020104020603" pitchFamily="34" charset="0"/>
                </a:rPr>
                <a:t>Final Director’s Report</a:t>
              </a:r>
            </a:p>
          </p:txBody>
        </p:sp>
        <p:sp>
          <p:nvSpPr>
            <p:cNvPr id="18" name="Arrow: Chevron 17">
              <a:extLst>
                <a:ext uri="{FF2B5EF4-FFF2-40B4-BE49-F238E27FC236}">
                  <a16:creationId xmlns:a16="http://schemas.microsoft.com/office/drawing/2014/main" id="{EA075002-304B-41AB-BEDE-A0DD9458497F}"/>
                </a:ext>
              </a:extLst>
            </p:cNvPr>
            <p:cNvSpPr/>
            <p:nvPr/>
          </p:nvSpPr>
          <p:spPr>
            <a:xfrm>
              <a:off x="6061442" y="1978532"/>
              <a:ext cx="1572978" cy="859936"/>
            </a:xfrm>
            <a:prstGeom prst="chevron">
              <a:avLst/>
            </a:prstGeom>
            <a:pattFill prst="dkUpDiag">
              <a:fgClr>
                <a:srgbClr val="FFC000"/>
              </a:fgClr>
              <a:bgClr>
                <a:schemeClr val="bg1"/>
              </a:bgClr>
            </a:patt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latin typeface="Tw Cen MT" panose="020B0602020104020603" pitchFamily="34" charset="0"/>
                </a:rPr>
                <a:t>Final CAC Report</a:t>
              </a:r>
            </a:p>
          </p:txBody>
        </p:sp>
        <p:sp>
          <p:nvSpPr>
            <p:cNvPr id="21" name="Arrow: Chevron 20">
              <a:extLst>
                <a:ext uri="{FF2B5EF4-FFF2-40B4-BE49-F238E27FC236}">
                  <a16:creationId xmlns:a16="http://schemas.microsoft.com/office/drawing/2014/main" id="{69714B43-1681-427B-8814-E2A4CF1243DB}"/>
                </a:ext>
              </a:extLst>
            </p:cNvPr>
            <p:cNvSpPr/>
            <p:nvPr/>
          </p:nvSpPr>
          <p:spPr>
            <a:xfrm>
              <a:off x="2128483" y="1987828"/>
              <a:ext cx="1589316" cy="859936"/>
            </a:xfrm>
            <a:prstGeom prst="chevron">
              <a:avLst/>
            </a:prstGeom>
            <a:pattFill prst="dkUpDiag">
              <a:fgClr>
                <a:srgbClr val="FFC000"/>
              </a:fgClr>
              <a:bgClr>
                <a:schemeClr val="bg1"/>
              </a:bgClr>
            </a:patt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latin typeface="Tw Cen MT" panose="020B0602020104020603" pitchFamily="34" charset="0"/>
                </a:rPr>
                <a:t>Draft CAC Report</a:t>
              </a:r>
            </a:p>
          </p:txBody>
        </p:sp>
        <p:sp>
          <p:nvSpPr>
            <p:cNvPr id="22" name="Arrow: Chevron 21">
              <a:extLst>
                <a:ext uri="{FF2B5EF4-FFF2-40B4-BE49-F238E27FC236}">
                  <a16:creationId xmlns:a16="http://schemas.microsoft.com/office/drawing/2014/main" id="{1D208F19-3E84-4DAA-A53A-89F550A31E55}"/>
                </a:ext>
              </a:extLst>
            </p:cNvPr>
            <p:cNvSpPr/>
            <p:nvPr/>
          </p:nvSpPr>
          <p:spPr>
            <a:xfrm>
              <a:off x="3398590" y="1987828"/>
              <a:ext cx="1801586" cy="85993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latin typeface="Tw Cen MT" panose="020B0602020104020603" pitchFamily="34" charset="0"/>
                </a:rPr>
                <a:t>Draft Director’s Report</a:t>
              </a:r>
            </a:p>
          </p:txBody>
        </p:sp>
        <p:sp>
          <p:nvSpPr>
            <p:cNvPr id="25" name="Arrow: Chevron 24">
              <a:extLst>
                <a:ext uri="{FF2B5EF4-FFF2-40B4-BE49-F238E27FC236}">
                  <a16:creationId xmlns:a16="http://schemas.microsoft.com/office/drawing/2014/main" id="{499D192E-C33F-4943-88B2-4F5CB7FFB38F}"/>
                </a:ext>
              </a:extLst>
            </p:cNvPr>
            <p:cNvSpPr/>
            <p:nvPr/>
          </p:nvSpPr>
          <p:spPr>
            <a:xfrm>
              <a:off x="4876973" y="1987828"/>
              <a:ext cx="1507673" cy="859936"/>
            </a:xfrm>
            <a:prstGeom prst="chevron">
              <a:avLst/>
            </a:prstGeom>
            <a:pattFill prst="dkUpDiag">
              <a:fgClr>
                <a:srgbClr val="FFC000"/>
              </a:fgClr>
              <a:bgClr>
                <a:schemeClr val="bg1"/>
              </a:bgClr>
            </a:patt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latin typeface="Tw Cen MT" panose="020B0602020104020603" pitchFamily="34" charset="0"/>
                </a:rPr>
                <a:t>Master Plan Review</a:t>
              </a:r>
            </a:p>
          </p:txBody>
        </p:sp>
      </p:grpSp>
      <p:cxnSp>
        <p:nvCxnSpPr>
          <p:cNvPr id="27" name="Straight Connector 26">
            <a:extLst>
              <a:ext uri="{FF2B5EF4-FFF2-40B4-BE49-F238E27FC236}">
                <a16:creationId xmlns:a16="http://schemas.microsoft.com/office/drawing/2014/main" id="{588413BD-D2FE-403B-B049-9FA6BF01DCB2}"/>
              </a:ext>
            </a:extLst>
          </p:cNvPr>
          <p:cNvCxnSpPr/>
          <p:nvPr/>
        </p:nvCxnSpPr>
        <p:spPr>
          <a:xfrm>
            <a:off x="0" y="4680856"/>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86E69431-E188-41E7-A093-D22BF0423674}"/>
              </a:ext>
            </a:extLst>
          </p:cNvPr>
          <p:cNvGrpSpPr/>
          <p:nvPr/>
        </p:nvGrpSpPr>
        <p:grpSpPr>
          <a:xfrm>
            <a:off x="1742914" y="4967245"/>
            <a:ext cx="5447500" cy="914400"/>
            <a:chOff x="1678001" y="5217616"/>
            <a:chExt cx="5447500" cy="914400"/>
          </a:xfrm>
        </p:grpSpPr>
        <p:sp>
          <p:nvSpPr>
            <p:cNvPr id="15" name="Arrow: Chevron 14">
              <a:extLst>
                <a:ext uri="{FF2B5EF4-FFF2-40B4-BE49-F238E27FC236}">
                  <a16:creationId xmlns:a16="http://schemas.microsoft.com/office/drawing/2014/main" id="{5DF35E1F-13FB-48E9-A831-A1644E03C171}"/>
                </a:ext>
              </a:extLst>
            </p:cNvPr>
            <p:cNvSpPr/>
            <p:nvPr/>
          </p:nvSpPr>
          <p:spPr>
            <a:xfrm>
              <a:off x="4306101" y="5217616"/>
              <a:ext cx="1905000" cy="85993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latin typeface="Tw Cen MT" panose="020B0602020104020603" pitchFamily="34" charset="0"/>
                </a:rPr>
                <a:t>City Council</a:t>
              </a:r>
            </a:p>
          </p:txBody>
        </p:sp>
        <p:sp>
          <p:nvSpPr>
            <p:cNvPr id="16" name="Arrow: Chevron 15">
              <a:extLst>
                <a:ext uri="{FF2B5EF4-FFF2-40B4-BE49-F238E27FC236}">
                  <a16:creationId xmlns:a16="http://schemas.microsoft.com/office/drawing/2014/main" id="{DD0E9841-1281-4473-827D-315ADBA8ABE5}"/>
                </a:ext>
              </a:extLst>
            </p:cNvPr>
            <p:cNvSpPr/>
            <p:nvPr/>
          </p:nvSpPr>
          <p:spPr>
            <a:xfrm>
              <a:off x="2667000" y="5217616"/>
              <a:ext cx="1905000" cy="85993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latin typeface="Tw Cen MT" panose="020B0602020104020603" pitchFamily="34" charset="0"/>
                </a:rPr>
                <a:t>Hearing Examiner</a:t>
              </a:r>
            </a:p>
          </p:txBody>
        </p:sp>
        <p:pic>
          <p:nvPicPr>
            <p:cNvPr id="29" name="Graphic 28" descr="Gavel">
              <a:extLst>
                <a:ext uri="{FF2B5EF4-FFF2-40B4-BE49-F238E27FC236}">
                  <a16:creationId xmlns:a16="http://schemas.microsoft.com/office/drawing/2014/main" id="{2167843E-F952-4814-B3C6-BD8CFB62B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8001" y="5217616"/>
              <a:ext cx="914400" cy="914400"/>
            </a:xfrm>
            <a:prstGeom prst="rect">
              <a:avLst/>
            </a:prstGeom>
          </p:spPr>
        </p:pic>
        <p:pic>
          <p:nvPicPr>
            <p:cNvPr id="31" name="Graphic 30" descr="Schoolhouse">
              <a:extLst>
                <a:ext uri="{FF2B5EF4-FFF2-40B4-BE49-F238E27FC236}">
                  <a16:creationId xmlns:a16="http://schemas.microsoft.com/office/drawing/2014/main" id="{EB2FC456-EFB5-4441-8C4B-0F17AD422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101" y="5217616"/>
              <a:ext cx="914400" cy="914400"/>
            </a:xfrm>
            <a:prstGeom prst="rect">
              <a:avLst/>
            </a:prstGeom>
          </p:spPr>
        </p:pic>
      </p:grpSp>
    </p:spTree>
    <p:extLst>
      <p:ext uri="{BB962C8B-B14F-4D97-AF65-F5344CB8AC3E}">
        <p14:creationId xmlns:p14="http://schemas.microsoft.com/office/powerpoint/2010/main" val="388924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5CE50-8C26-48CA-834B-537FF9A6CA31}"/>
              </a:ext>
            </a:extLst>
          </p:cNvPr>
          <p:cNvSpPr>
            <a:spLocks noGrp="1"/>
          </p:cNvSpPr>
          <p:nvPr>
            <p:ph type="body" sz="quarter" idx="10"/>
          </p:nvPr>
        </p:nvSpPr>
        <p:spPr/>
        <p:txBody>
          <a:bodyPr>
            <a:normAutofit/>
          </a:bodyPr>
          <a:lstStyle/>
          <a:p>
            <a:pPr marL="0" indent="0">
              <a:buNone/>
            </a:pPr>
            <a:r>
              <a:rPr lang="en-US" sz="2400" dirty="0"/>
              <a:t>The intent of the Major Institution Master Plan shall be to balance the needs of the Major Institutions to develop facilities for the provision of health care or educational services with the need to minimize the impact of Major Institution development on surrounding neighborhoods.</a:t>
            </a:r>
          </a:p>
        </p:txBody>
      </p:sp>
      <p:sp>
        <p:nvSpPr>
          <p:cNvPr id="3" name="Title 2">
            <a:extLst>
              <a:ext uri="{FF2B5EF4-FFF2-40B4-BE49-F238E27FC236}">
                <a16:creationId xmlns:a16="http://schemas.microsoft.com/office/drawing/2014/main" id="{A412D06B-AA22-4659-8825-2C680F05F58A}"/>
              </a:ext>
            </a:extLst>
          </p:cNvPr>
          <p:cNvSpPr>
            <a:spLocks noGrp="1"/>
          </p:cNvSpPr>
          <p:nvPr>
            <p:ph type="title"/>
          </p:nvPr>
        </p:nvSpPr>
        <p:spPr/>
        <p:txBody>
          <a:bodyPr/>
          <a:lstStyle/>
          <a:p>
            <a:r>
              <a:rPr lang="en-US" dirty="0"/>
              <a:t>Intent of Major Institution Master Plans</a:t>
            </a:r>
            <a:br>
              <a:rPr lang="en-US" dirty="0"/>
            </a:br>
            <a:r>
              <a:rPr lang="en-US" sz="1400" dirty="0"/>
              <a:t>(SMC 23.69.025)</a:t>
            </a:r>
          </a:p>
        </p:txBody>
      </p:sp>
    </p:spTree>
    <p:extLst>
      <p:ext uri="{BB962C8B-B14F-4D97-AF65-F5344CB8AC3E}">
        <p14:creationId xmlns:p14="http://schemas.microsoft.com/office/powerpoint/2010/main" val="93149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C21A-12D5-4452-96A6-BADAF4E602D5}"/>
              </a:ext>
            </a:extLst>
          </p:cNvPr>
          <p:cNvSpPr>
            <a:spLocks noGrp="1"/>
          </p:cNvSpPr>
          <p:nvPr>
            <p:ph type="title"/>
          </p:nvPr>
        </p:nvSpPr>
        <p:spPr/>
        <p:txBody>
          <a:bodyPr/>
          <a:lstStyle/>
          <a:p>
            <a:r>
              <a:rPr lang="en-US" dirty="0"/>
              <a:t>Responsibilities of Chair/Vice-Chair</a:t>
            </a:r>
          </a:p>
        </p:txBody>
      </p:sp>
      <p:sp>
        <p:nvSpPr>
          <p:cNvPr id="3" name="Text Placeholder 2">
            <a:extLst>
              <a:ext uri="{FF2B5EF4-FFF2-40B4-BE49-F238E27FC236}">
                <a16:creationId xmlns:a16="http://schemas.microsoft.com/office/drawing/2014/main" id="{F7B13449-36DC-41C1-8787-B79506910CED}"/>
              </a:ext>
            </a:extLst>
          </p:cNvPr>
          <p:cNvSpPr>
            <a:spLocks noGrp="1"/>
          </p:cNvSpPr>
          <p:nvPr>
            <p:ph type="body" sz="quarter" idx="10"/>
          </p:nvPr>
        </p:nvSpPr>
        <p:spPr/>
        <p:txBody>
          <a:bodyPr>
            <a:normAutofit/>
          </a:bodyPr>
          <a:lstStyle/>
          <a:p>
            <a:r>
              <a:rPr lang="en-US" sz="2000" dirty="0"/>
              <a:t>Setting meeting agendas w/DON and Seattle Central College</a:t>
            </a:r>
          </a:p>
          <a:p>
            <a:r>
              <a:rPr lang="en-US" sz="2000" dirty="0"/>
              <a:t>Conduct CAC meetings</a:t>
            </a:r>
          </a:p>
          <a:p>
            <a:r>
              <a:rPr lang="en-US" sz="2000" dirty="0"/>
              <a:t>Arrange for approval of all correspondence and reports prepared on behalf of the CAC</a:t>
            </a:r>
          </a:p>
          <a:p>
            <a:r>
              <a:rPr lang="en-US" sz="2000" dirty="0"/>
              <a:t>Vice-Chair shall assume responsibility in the absence of the chair</a:t>
            </a:r>
          </a:p>
        </p:txBody>
      </p:sp>
    </p:spTree>
    <p:extLst>
      <p:ext uri="{BB962C8B-B14F-4D97-AF65-F5344CB8AC3E}">
        <p14:creationId xmlns:p14="http://schemas.microsoft.com/office/powerpoint/2010/main" val="381786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9338-49EA-4886-AE82-6201D5BC9891}"/>
              </a:ext>
            </a:extLst>
          </p:cNvPr>
          <p:cNvSpPr>
            <a:spLocks noGrp="1"/>
          </p:cNvSpPr>
          <p:nvPr>
            <p:ph type="title"/>
          </p:nvPr>
        </p:nvSpPr>
        <p:spPr/>
        <p:txBody>
          <a:bodyPr/>
          <a:lstStyle/>
          <a:p>
            <a:r>
              <a:rPr lang="en-US" dirty="0"/>
              <a:t>Committee Members</a:t>
            </a:r>
          </a:p>
        </p:txBody>
      </p:sp>
      <p:sp>
        <p:nvSpPr>
          <p:cNvPr id="4" name="Text Placeholder 1">
            <a:extLst>
              <a:ext uri="{FF2B5EF4-FFF2-40B4-BE49-F238E27FC236}">
                <a16:creationId xmlns:a16="http://schemas.microsoft.com/office/drawing/2014/main" id="{1B54B93B-7C59-43C5-B5A4-83F9589FED92}"/>
              </a:ext>
            </a:extLst>
          </p:cNvPr>
          <p:cNvSpPr>
            <a:spLocks noGrp="1"/>
          </p:cNvSpPr>
          <p:nvPr>
            <p:ph type="body" sz="quarter" idx="10"/>
          </p:nvPr>
        </p:nvSpPr>
        <p:spPr>
          <a:xfrm>
            <a:off x="2908663" y="951789"/>
            <a:ext cx="2639941" cy="4954422"/>
          </a:xfrm>
        </p:spPr>
        <p:txBody>
          <a:bodyPr>
            <a:normAutofit/>
          </a:bodyPr>
          <a:lstStyle/>
          <a:p>
            <a:pPr marL="0" indent="0">
              <a:buNone/>
            </a:pPr>
            <a:r>
              <a:rPr lang="en-US" sz="2400" b="1" dirty="0"/>
              <a:t>Voting Members</a:t>
            </a:r>
          </a:p>
          <a:p>
            <a:pPr marL="0" indent="0">
              <a:buNone/>
            </a:pPr>
            <a:r>
              <a:rPr lang="en-US" sz="1800" dirty="0">
                <a:ea typeface="+mn-ea"/>
              </a:rPr>
              <a:t>Eric Hanson</a:t>
            </a:r>
          </a:p>
          <a:p>
            <a:pPr marL="0" indent="0">
              <a:buNone/>
            </a:pPr>
            <a:r>
              <a:rPr lang="en-US" sz="1800" dirty="0">
                <a:ea typeface="+mn-ea"/>
              </a:rPr>
              <a:t>John Lovin</a:t>
            </a:r>
          </a:p>
          <a:p>
            <a:pPr marL="0" indent="0">
              <a:buNone/>
            </a:pPr>
            <a:r>
              <a:rPr lang="en-US" sz="1800" dirty="0" err="1">
                <a:ea typeface="+mn-ea"/>
              </a:rPr>
              <a:t>Patreese</a:t>
            </a:r>
            <a:r>
              <a:rPr lang="en-US" sz="1800" dirty="0">
                <a:ea typeface="+mn-ea"/>
              </a:rPr>
              <a:t> Martin</a:t>
            </a:r>
          </a:p>
          <a:p>
            <a:pPr marL="0" indent="0">
              <a:buNone/>
            </a:pPr>
            <a:r>
              <a:rPr lang="en-US" sz="1800" dirty="0">
                <a:ea typeface="+mn-ea"/>
              </a:rPr>
              <a:t>Douglas McNutt</a:t>
            </a:r>
          </a:p>
          <a:p>
            <a:pPr marL="0" indent="0">
              <a:buNone/>
            </a:pPr>
            <a:r>
              <a:rPr lang="en-US" sz="1800" dirty="0">
                <a:ea typeface="+mn-ea"/>
              </a:rPr>
              <a:t>Nancy </a:t>
            </a:r>
            <a:r>
              <a:rPr lang="en-US" sz="1800" dirty="0" err="1">
                <a:ea typeface="+mn-ea"/>
              </a:rPr>
              <a:t>Ousely</a:t>
            </a:r>
            <a:endParaRPr lang="en-US" sz="1800" dirty="0">
              <a:ea typeface="+mn-ea"/>
            </a:endParaRPr>
          </a:p>
          <a:p>
            <a:pPr marL="0" indent="0">
              <a:buNone/>
            </a:pPr>
            <a:r>
              <a:rPr lang="en-US" sz="1800" dirty="0">
                <a:ea typeface="+mn-ea"/>
              </a:rPr>
              <a:t>David Rice</a:t>
            </a:r>
          </a:p>
          <a:p>
            <a:pPr marL="0" indent="0">
              <a:buNone/>
            </a:pPr>
            <a:r>
              <a:rPr lang="en-US" sz="1800" dirty="0">
                <a:ea typeface="+mn-ea"/>
              </a:rPr>
              <a:t>John Rush</a:t>
            </a:r>
          </a:p>
          <a:p>
            <a:pPr marL="0" indent="0">
              <a:buNone/>
            </a:pPr>
            <a:r>
              <a:rPr lang="en-US" sz="1800" dirty="0">
                <a:ea typeface="+mn-ea"/>
              </a:rPr>
              <a:t>Debra Sequeira</a:t>
            </a:r>
          </a:p>
          <a:p>
            <a:pPr marL="0" indent="0">
              <a:buNone/>
            </a:pPr>
            <a:r>
              <a:rPr lang="en-US" sz="1800" dirty="0">
                <a:ea typeface="+mn-ea"/>
              </a:rPr>
              <a:t>John Stoddard</a:t>
            </a:r>
          </a:p>
          <a:p>
            <a:pPr marL="0" indent="0">
              <a:buNone/>
            </a:pPr>
            <a:r>
              <a:rPr lang="en-US" sz="1800" dirty="0">
                <a:ea typeface="+mn-ea"/>
              </a:rPr>
              <a:t>Sue Tanner</a:t>
            </a:r>
          </a:p>
          <a:p>
            <a:pPr marL="0" indent="0">
              <a:buNone/>
            </a:pPr>
            <a:r>
              <a:rPr lang="en-US" sz="1800" dirty="0">
                <a:ea typeface="+mn-ea"/>
              </a:rPr>
              <a:t>John </a:t>
            </a:r>
            <a:r>
              <a:rPr lang="en-US" sz="1800" dirty="0" err="1">
                <a:ea typeface="+mn-ea"/>
              </a:rPr>
              <a:t>Olensky</a:t>
            </a:r>
            <a:r>
              <a:rPr lang="en-US" sz="1800" dirty="0">
                <a:ea typeface="+mn-ea"/>
              </a:rPr>
              <a:t> - Alternate</a:t>
            </a:r>
          </a:p>
          <a:p>
            <a:endParaRPr lang="en-US" dirty="0"/>
          </a:p>
        </p:txBody>
      </p:sp>
      <p:sp>
        <p:nvSpPr>
          <p:cNvPr id="5" name="Rectangle 4">
            <a:extLst>
              <a:ext uri="{FF2B5EF4-FFF2-40B4-BE49-F238E27FC236}">
                <a16:creationId xmlns:a16="http://schemas.microsoft.com/office/drawing/2014/main" id="{22FB96D8-9E3E-4AC8-98D1-153355F9CE4F}"/>
              </a:ext>
            </a:extLst>
          </p:cNvPr>
          <p:cNvSpPr/>
          <p:nvPr/>
        </p:nvSpPr>
        <p:spPr>
          <a:xfrm>
            <a:off x="5786844" y="951789"/>
            <a:ext cx="2750665" cy="4052391"/>
          </a:xfrm>
          <a:prstGeom prst="rect">
            <a:avLst/>
          </a:prstGeom>
        </p:spPr>
        <p:txBody>
          <a:bodyPr wrap="square">
            <a:spAutoFit/>
          </a:bodyPr>
          <a:lstStyle/>
          <a:p>
            <a:r>
              <a:rPr lang="en-US" sz="2400" b="1" dirty="0">
                <a:solidFill>
                  <a:srgbClr val="464C59"/>
                </a:solidFill>
                <a:latin typeface="+mj-lt"/>
                <a:cs typeface="Arial" charset="0"/>
              </a:rPr>
              <a:t>Ex-officio Members</a:t>
            </a:r>
          </a:p>
          <a:p>
            <a:pPr>
              <a:spcBef>
                <a:spcPts val="500"/>
              </a:spcBef>
            </a:pPr>
            <a:r>
              <a:rPr lang="en-US" dirty="0">
                <a:solidFill>
                  <a:srgbClr val="464C59"/>
                </a:solidFill>
                <a:latin typeface="+mj-lt"/>
                <a:cs typeface="Arial" charset="0"/>
              </a:rPr>
              <a:t>Dave Church</a:t>
            </a:r>
          </a:p>
          <a:p>
            <a:pPr>
              <a:spcBef>
                <a:spcPts val="500"/>
              </a:spcBef>
            </a:pPr>
            <a:r>
              <a:rPr lang="en-US" sz="1600" i="1" dirty="0">
                <a:solidFill>
                  <a:srgbClr val="464C59"/>
                </a:solidFill>
                <a:latin typeface="+mj-lt"/>
                <a:cs typeface="Arial" charset="0"/>
              </a:rPr>
              <a:t>Seattle Pacific University</a:t>
            </a:r>
          </a:p>
          <a:p>
            <a:pPr>
              <a:spcBef>
                <a:spcPts val="500"/>
              </a:spcBef>
            </a:pPr>
            <a:r>
              <a:rPr lang="en-US" dirty="0">
                <a:solidFill>
                  <a:srgbClr val="464C59"/>
                </a:solidFill>
                <a:latin typeface="+mj-lt"/>
                <a:cs typeface="Arial" charset="0"/>
              </a:rPr>
              <a:t>Abby Weaver</a:t>
            </a:r>
          </a:p>
          <a:p>
            <a:pPr>
              <a:spcBef>
                <a:spcPts val="500"/>
              </a:spcBef>
            </a:pPr>
            <a:r>
              <a:rPr lang="en-US" sz="1600" i="1" dirty="0">
                <a:solidFill>
                  <a:srgbClr val="464C59"/>
                </a:solidFill>
                <a:latin typeface="+mj-lt"/>
                <a:cs typeface="Arial" charset="0"/>
              </a:rPr>
              <a:t>Seattle Department of Construction &amp; Inspections (SDCI)</a:t>
            </a:r>
          </a:p>
          <a:p>
            <a:pPr>
              <a:spcBef>
                <a:spcPts val="500"/>
              </a:spcBef>
            </a:pPr>
            <a:r>
              <a:rPr lang="en-US" dirty="0">
                <a:solidFill>
                  <a:srgbClr val="464C59"/>
                </a:solidFill>
                <a:latin typeface="+mj-lt"/>
                <a:cs typeface="Arial" charset="0"/>
              </a:rPr>
              <a:t>Kelsey Timmer</a:t>
            </a:r>
          </a:p>
          <a:p>
            <a:pPr>
              <a:spcBef>
                <a:spcPts val="500"/>
              </a:spcBef>
            </a:pPr>
            <a:r>
              <a:rPr lang="en-US" sz="1600" i="1" dirty="0">
                <a:solidFill>
                  <a:srgbClr val="464C59"/>
                </a:solidFill>
                <a:latin typeface="+mj-lt"/>
                <a:cs typeface="Arial" charset="0"/>
              </a:rPr>
              <a:t>Seattle Department of Transportation (SDOT)</a:t>
            </a:r>
          </a:p>
          <a:p>
            <a:pPr>
              <a:spcBef>
                <a:spcPts val="500"/>
              </a:spcBef>
            </a:pPr>
            <a:r>
              <a:rPr lang="en-US" dirty="0">
                <a:solidFill>
                  <a:srgbClr val="464C59"/>
                </a:solidFill>
                <a:latin typeface="+mj-lt"/>
                <a:cs typeface="Arial" charset="0"/>
              </a:rPr>
              <a:t>Maureen Sheehan</a:t>
            </a:r>
          </a:p>
          <a:p>
            <a:pPr>
              <a:spcBef>
                <a:spcPts val="500"/>
              </a:spcBef>
            </a:pPr>
            <a:r>
              <a:rPr lang="en-US" sz="1600" i="1" dirty="0">
                <a:solidFill>
                  <a:srgbClr val="464C59"/>
                </a:solidFill>
                <a:latin typeface="+mj-lt"/>
                <a:cs typeface="Arial" charset="0"/>
              </a:rPr>
              <a:t>City of Seattle, Department of Neighborhoods</a:t>
            </a:r>
          </a:p>
        </p:txBody>
      </p:sp>
    </p:spTree>
    <p:extLst>
      <p:ext uri="{BB962C8B-B14F-4D97-AF65-F5344CB8AC3E}">
        <p14:creationId xmlns:p14="http://schemas.microsoft.com/office/powerpoint/2010/main" val="346068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41EC-3F5E-46C9-977D-6967FE76BE4F}"/>
              </a:ext>
            </a:extLst>
          </p:cNvPr>
          <p:cNvSpPr>
            <a:spLocks noGrp="1"/>
          </p:cNvSpPr>
          <p:nvPr>
            <p:ph type="title"/>
          </p:nvPr>
        </p:nvSpPr>
        <p:spPr/>
        <p:txBody>
          <a:bodyPr/>
          <a:lstStyle/>
          <a:p>
            <a:r>
              <a:rPr lang="en-US" dirty="0"/>
              <a:t>CAC Meeting Schedule – </a:t>
            </a:r>
            <a:br>
              <a:rPr lang="en-US" dirty="0"/>
            </a:br>
            <a:r>
              <a:rPr lang="en-US" sz="2000" dirty="0"/>
              <a:t>1</a:t>
            </a:r>
            <a:r>
              <a:rPr lang="en-US" sz="2000" baseline="30000" dirty="0"/>
              <a:t>st</a:t>
            </a:r>
            <a:r>
              <a:rPr lang="en-US" sz="2000" dirty="0"/>
              <a:t> Monday of the Month @ Seattle Central College</a:t>
            </a:r>
            <a:endParaRPr lang="en-US" dirty="0"/>
          </a:p>
        </p:txBody>
      </p:sp>
      <p:graphicFrame>
        <p:nvGraphicFramePr>
          <p:cNvPr id="5" name="Table 4">
            <a:extLst>
              <a:ext uri="{FF2B5EF4-FFF2-40B4-BE49-F238E27FC236}">
                <a16:creationId xmlns:a16="http://schemas.microsoft.com/office/drawing/2014/main" id="{E710186D-84E1-4A59-9E8F-913E9B96808A}"/>
              </a:ext>
            </a:extLst>
          </p:cNvPr>
          <p:cNvGraphicFramePr>
            <a:graphicFrameLocks noGrp="1"/>
          </p:cNvGraphicFramePr>
          <p:nvPr>
            <p:extLst>
              <p:ext uri="{D42A27DB-BD31-4B8C-83A1-F6EECF244321}">
                <p14:modId xmlns:p14="http://schemas.microsoft.com/office/powerpoint/2010/main" val="887648810"/>
              </p:ext>
            </p:extLst>
          </p:nvPr>
        </p:nvGraphicFramePr>
        <p:xfrm>
          <a:off x="825997" y="1981199"/>
          <a:ext cx="7492006" cy="3980515"/>
        </p:xfrm>
        <a:graphic>
          <a:graphicData uri="http://schemas.openxmlformats.org/drawingml/2006/table">
            <a:tbl>
              <a:tblPr firstRow="1" firstCol="1" bandRow="1"/>
              <a:tblGrid>
                <a:gridCol w="1595520">
                  <a:extLst>
                    <a:ext uri="{9D8B030D-6E8A-4147-A177-3AD203B41FA5}">
                      <a16:colId xmlns:a16="http://schemas.microsoft.com/office/drawing/2014/main" val="3871100363"/>
                    </a:ext>
                  </a:extLst>
                </a:gridCol>
                <a:gridCol w="1548248">
                  <a:extLst>
                    <a:ext uri="{9D8B030D-6E8A-4147-A177-3AD203B41FA5}">
                      <a16:colId xmlns:a16="http://schemas.microsoft.com/office/drawing/2014/main" val="1307747431"/>
                    </a:ext>
                  </a:extLst>
                </a:gridCol>
                <a:gridCol w="4348238">
                  <a:extLst>
                    <a:ext uri="{9D8B030D-6E8A-4147-A177-3AD203B41FA5}">
                      <a16:colId xmlns:a16="http://schemas.microsoft.com/office/drawing/2014/main" val="764928334"/>
                    </a:ext>
                  </a:extLst>
                </a:gridCol>
              </a:tblGrid>
              <a:tr h="1423808">
                <a:tc>
                  <a:txBody>
                    <a:bodyPr/>
                    <a:lstStyle/>
                    <a:p>
                      <a:pPr marL="0" marR="0" algn="ctr">
                        <a:lnSpc>
                          <a:spcPct val="115000"/>
                        </a:lnSpc>
                        <a:spcBef>
                          <a:spcPts val="0"/>
                        </a:spcBef>
                        <a:spcAft>
                          <a:spcPts val="0"/>
                        </a:spcAft>
                      </a:pPr>
                      <a:r>
                        <a:rPr lang="en-US" sz="1400" dirty="0">
                          <a:effectLst/>
                          <a:latin typeface="Tw Cen MT" panose="020B0602020104020603" pitchFamily="34" charset="0"/>
                          <a:ea typeface="Calibri" panose="020F0502020204030204" pitchFamily="34" charset="0"/>
                          <a:cs typeface="Times New Roman" panose="02020603050405020304" pitchFamily="18" charset="0"/>
                        </a:rPr>
                        <a:t>Meeting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635" marR="0" indent="-635"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Introductions DON/Committee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CAC Orientation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Review by-laws</a:t>
                      </a: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Chair/Vice-Chair Responsibilities</a:t>
                      </a: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College Context/Background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0391904"/>
                  </a:ext>
                </a:extLst>
              </a:tr>
              <a:tr h="730954">
                <a:tc>
                  <a:txBody>
                    <a:bodyPr/>
                    <a:lstStyle/>
                    <a:p>
                      <a:pPr marL="0" marR="0" algn="ctr">
                        <a:lnSpc>
                          <a:spcPct val="115000"/>
                        </a:lnSpc>
                        <a:spcBef>
                          <a:spcPts val="0"/>
                        </a:spcBef>
                        <a:spcAft>
                          <a:spcPts val="0"/>
                        </a:spcAft>
                      </a:pPr>
                      <a:r>
                        <a:rPr lang="en-US" sz="1400">
                          <a:effectLst/>
                          <a:latin typeface="Tw Cen MT" panose="020B0602020104020603" pitchFamily="34" charset="0"/>
                          <a:ea typeface="Calibri" panose="020F0502020204030204" pitchFamily="34" charset="0"/>
                          <a:cs typeface="Times New Roman" panose="02020603050405020304" pitchFamily="18" charset="0"/>
                        </a:rPr>
                        <a:t>Meeting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indent="-635"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Vote on by-laws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Chair/Vice-Chair Elections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Presentation of Concept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060204"/>
                  </a:ext>
                </a:extLst>
              </a:tr>
              <a:tr h="498370">
                <a:tc>
                  <a:txBody>
                    <a:bodyPr/>
                    <a:lstStyle/>
                    <a:p>
                      <a:pPr marL="0" marR="0" algn="ctr">
                        <a:lnSpc>
                          <a:spcPct val="115000"/>
                        </a:lnSpc>
                        <a:spcBef>
                          <a:spcPts val="0"/>
                        </a:spcBef>
                        <a:spcAft>
                          <a:spcPts val="0"/>
                        </a:spcAft>
                      </a:pPr>
                      <a:r>
                        <a:rPr lang="en-US" sz="1400" dirty="0">
                          <a:effectLst/>
                          <a:latin typeface="Tw Cen MT" panose="020B0602020104020603" pitchFamily="34" charset="0"/>
                          <a:ea typeface="Calibri" panose="020F0502020204030204" pitchFamily="34" charset="0"/>
                          <a:cs typeface="Times New Roman" panose="02020603050405020304" pitchFamily="18" charset="0"/>
                        </a:rPr>
                        <a:t>Meeting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635" marR="0" indent="-635"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Review and Discussion of Concept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Draft Concept Plan Comments – if necessary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309317"/>
                  </a:ext>
                </a:extLst>
              </a:tr>
              <a:tr h="562721">
                <a:tc>
                  <a:txBody>
                    <a:bodyPr/>
                    <a:lstStyle/>
                    <a:p>
                      <a:pPr marL="0" marR="0" algn="ctr">
                        <a:lnSpc>
                          <a:spcPct val="115000"/>
                        </a:lnSpc>
                        <a:spcBef>
                          <a:spcPts val="0"/>
                        </a:spcBef>
                        <a:spcAft>
                          <a:spcPts val="0"/>
                        </a:spcAft>
                      </a:pPr>
                      <a:r>
                        <a:rPr lang="en-US" sz="1400">
                          <a:effectLst/>
                          <a:latin typeface="Tw Cen MT" panose="020B0602020104020603" pitchFamily="34" charset="0"/>
                          <a:ea typeface="Calibri" panose="020F0502020204030204" pitchFamily="34" charset="0"/>
                          <a:cs typeface="Times New Roman" panose="02020603050405020304" pitchFamily="18" charset="0"/>
                        </a:rPr>
                        <a:t>Meeting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indent="-635"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Review and Discussion of Concept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Draft Concept Plan Comments – if necessary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485284"/>
                  </a:ext>
                </a:extLst>
              </a:tr>
              <a:tr h="730954">
                <a:tc>
                  <a:txBody>
                    <a:bodyPr/>
                    <a:lstStyle/>
                    <a:p>
                      <a:pPr marL="0" marR="0" algn="ctr">
                        <a:lnSpc>
                          <a:spcPct val="115000"/>
                        </a:lnSpc>
                        <a:spcBef>
                          <a:spcPts val="0"/>
                        </a:spcBef>
                        <a:spcAft>
                          <a:spcPts val="0"/>
                        </a:spcAft>
                      </a:pPr>
                      <a:r>
                        <a:rPr lang="en-US" sz="1400" dirty="0">
                          <a:effectLst/>
                          <a:latin typeface="Tw Cen MT" panose="020B0602020104020603" pitchFamily="34" charset="0"/>
                          <a:ea typeface="Calibri" panose="020F0502020204030204" pitchFamily="34" charset="0"/>
                          <a:cs typeface="Times New Roman" panose="02020603050405020304" pitchFamily="18" charset="0"/>
                        </a:rPr>
                        <a:t>Meeting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635" marR="0" indent="-635"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Review and Discussion of Concept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Finalize Concept Plan Comments – if necessary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3838">
                        <a:lnSpc>
                          <a:spcPct val="115000"/>
                        </a:lnSpc>
                        <a:spcBef>
                          <a:spcPts val="0"/>
                        </a:spcBef>
                        <a:spcAft>
                          <a:spcPts val="0"/>
                        </a:spcAft>
                        <a:buFont typeface="Arial" panose="020B0604020202020204" pitchFamily="34" charset="0"/>
                        <a:buChar char="•"/>
                      </a:pPr>
                      <a:r>
                        <a:rPr lang="en-US" sz="1400" dirty="0">
                          <a:effectLst/>
                          <a:latin typeface="Tw Cen MT" panose="020B0602020104020603" pitchFamily="34" charset="0"/>
                          <a:ea typeface="Calibri" panose="020F0502020204030204" pitchFamily="34" charset="0"/>
                          <a:cs typeface="Times New Roman" panose="02020603050405020304" pitchFamily="18" charset="0"/>
                        </a:rPr>
                        <a:t>Preparation for SEPA EIS Scoping Meeting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5642656"/>
                  </a:ext>
                </a:extLst>
              </a:tr>
            </a:tbl>
          </a:graphicData>
        </a:graphic>
      </p:graphicFrame>
    </p:spTree>
    <p:extLst>
      <p:ext uri="{BB962C8B-B14F-4D97-AF65-F5344CB8AC3E}">
        <p14:creationId xmlns:p14="http://schemas.microsoft.com/office/powerpoint/2010/main" val="391528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9338-49EA-4886-AE82-6201D5BC9891}"/>
              </a:ext>
            </a:extLst>
          </p:cNvPr>
          <p:cNvSpPr>
            <a:spLocks noGrp="1"/>
          </p:cNvSpPr>
          <p:nvPr>
            <p:ph type="title"/>
          </p:nvPr>
        </p:nvSpPr>
        <p:spPr>
          <a:xfrm>
            <a:off x="461867" y="341255"/>
            <a:ext cx="2133287" cy="5476425"/>
          </a:xfrm>
        </p:spPr>
        <p:txBody>
          <a:bodyPr>
            <a:normAutofit/>
          </a:bodyPr>
          <a:lstStyle/>
          <a:p>
            <a:r>
              <a:rPr lang="en-US" sz="2400" dirty="0"/>
              <a:t>13 </a:t>
            </a:r>
            <a:br>
              <a:rPr lang="en-US" sz="2400" dirty="0"/>
            </a:br>
            <a:r>
              <a:rPr lang="en-US" sz="2400" dirty="0"/>
              <a:t>MAJOR INSTITUTIONS</a:t>
            </a:r>
          </a:p>
        </p:txBody>
      </p:sp>
      <p:sp>
        <p:nvSpPr>
          <p:cNvPr id="4" name="Text Placeholder 1">
            <a:extLst>
              <a:ext uri="{FF2B5EF4-FFF2-40B4-BE49-F238E27FC236}">
                <a16:creationId xmlns:a16="http://schemas.microsoft.com/office/drawing/2014/main" id="{1B54B93B-7C59-43C5-B5A4-83F9589FED92}"/>
              </a:ext>
            </a:extLst>
          </p:cNvPr>
          <p:cNvSpPr>
            <a:spLocks noGrp="1"/>
          </p:cNvSpPr>
          <p:nvPr>
            <p:ph type="body" sz="quarter" idx="10"/>
          </p:nvPr>
        </p:nvSpPr>
        <p:spPr>
          <a:xfrm>
            <a:off x="2908663" y="951789"/>
            <a:ext cx="5651863" cy="4954422"/>
          </a:xfrm>
        </p:spPr>
        <p:txBody>
          <a:bodyPr>
            <a:normAutofit fontScale="92500" lnSpcReduction="20000"/>
          </a:bodyPr>
          <a:lstStyle/>
          <a:p>
            <a:pPr marL="0" indent="0">
              <a:buNone/>
            </a:pPr>
            <a:r>
              <a:rPr lang="en-US" sz="2400" dirty="0"/>
              <a:t>Harborview Medical Center</a:t>
            </a:r>
          </a:p>
          <a:p>
            <a:pPr marL="0" indent="0">
              <a:buNone/>
            </a:pPr>
            <a:r>
              <a:rPr lang="en-US" sz="2400" dirty="0"/>
              <a:t>Kaiser Permanente Medical Center</a:t>
            </a:r>
          </a:p>
          <a:p>
            <a:pPr marL="0" indent="0">
              <a:buNone/>
            </a:pPr>
            <a:r>
              <a:rPr lang="en-US" sz="2400" dirty="0"/>
              <a:t>North Seattle College</a:t>
            </a:r>
          </a:p>
          <a:p>
            <a:pPr marL="0" indent="0">
              <a:buNone/>
            </a:pPr>
            <a:r>
              <a:rPr lang="en-US" sz="2400" dirty="0"/>
              <a:t>Seattle Central College</a:t>
            </a:r>
          </a:p>
          <a:p>
            <a:pPr marL="0" indent="0">
              <a:buNone/>
            </a:pPr>
            <a:r>
              <a:rPr lang="en-US" sz="2400" dirty="0"/>
              <a:t>Seattle Children’s</a:t>
            </a:r>
          </a:p>
          <a:p>
            <a:pPr marL="0" indent="0">
              <a:buNone/>
            </a:pPr>
            <a:r>
              <a:rPr lang="en-US" sz="2400" dirty="0"/>
              <a:t>Seattle Pacific University</a:t>
            </a:r>
          </a:p>
          <a:p>
            <a:pPr marL="0" indent="0">
              <a:buNone/>
            </a:pPr>
            <a:r>
              <a:rPr lang="en-US" sz="2400" dirty="0"/>
              <a:t>Seattle University</a:t>
            </a:r>
          </a:p>
          <a:p>
            <a:pPr marL="0" indent="0">
              <a:buNone/>
            </a:pPr>
            <a:r>
              <a:rPr lang="en-US" sz="2400" dirty="0"/>
              <a:t>South Seattle College</a:t>
            </a:r>
          </a:p>
          <a:p>
            <a:pPr marL="0" indent="0">
              <a:buNone/>
            </a:pPr>
            <a:r>
              <a:rPr lang="en-US" sz="2400" dirty="0"/>
              <a:t>Swedish Medical Center Cherry Hill Campus</a:t>
            </a:r>
          </a:p>
          <a:p>
            <a:pPr marL="0" indent="0">
              <a:buNone/>
            </a:pPr>
            <a:r>
              <a:rPr lang="en-US" sz="2400" dirty="0"/>
              <a:t>Swedish Medical Center First Hill Campus</a:t>
            </a:r>
          </a:p>
          <a:p>
            <a:pPr marL="0" indent="0">
              <a:buNone/>
            </a:pPr>
            <a:r>
              <a:rPr lang="en-US" sz="2400" dirty="0"/>
              <a:t>University of Washington</a:t>
            </a:r>
          </a:p>
          <a:p>
            <a:pPr marL="0" indent="0">
              <a:buNone/>
            </a:pPr>
            <a:r>
              <a:rPr lang="en-US" sz="2400" dirty="0"/>
              <a:t>University of Washington Medical Center – NW Campus</a:t>
            </a:r>
          </a:p>
          <a:p>
            <a:pPr marL="0" indent="0">
              <a:buNone/>
            </a:pPr>
            <a:r>
              <a:rPr lang="en-US" sz="2400" dirty="0"/>
              <a:t>Virginia Mason Medical Center</a:t>
            </a:r>
          </a:p>
        </p:txBody>
      </p:sp>
    </p:spTree>
    <p:extLst>
      <p:ext uri="{BB962C8B-B14F-4D97-AF65-F5344CB8AC3E}">
        <p14:creationId xmlns:p14="http://schemas.microsoft.com/office/powerpoint/2010/main" val="26079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5B34C9-B2DE-429F-8A93-43F5DAD5D3B8}"/>
              </a:ext>
            </a:extLst>
          </p:cNvPr>
          <p:cNvSpPr>
            <a:spLocks noGrp="1"/>
          </p:cNvSpPr>
          <p:nvPr>
            <p:ph type="body" sz="quarter" idx="10"/>
          </p:nvPr>
        </p:nvSpPr>
        <p:spPr>
          <a:xfrm>
            <a:off x="2634343" y="1191075"/>
            <a:ext cx="3074126" cy="4450436"/>
          </a:xfrm>
        </p:spPr>
        <p:txBody>
          <a:bodyPr>
            <a:normAutofit fontScale="92500" lnSpcReduction="10000"/>
          </a:bodyPr>
          <a:lstStyle/>
          <a:p>
            <a:pPr marL="0" indent="0">
              <a:buNone/>
            </a:pPr>
            <a:r>
              <a:rPr lang="en-US" sz="2000" b="1" dirty="0"/>
              <a:t>CAC</a:t>
            </a:r>
          </a:p>
          <a:p>
            <a:r>
              <a:rPr lang="en-US" sz="2000" dirty="0"/>
              <a:t>Formed as part of the process of preparing a master plan.</a:t>
            </a:r>
          </a:p>
          <a:p>
            <a:r>
              <a:rPr lang="en-US" sz="2000" dirty="0"/>
              <a:t>The City Council officially appoints the CAC.</a:t>
            </a:r>
          </a:p>
          <a:p>
            <a:r>
              <a:rPr lang="en-US" sz="2000" dirty="0"/>
              <a:t>The CAC may recommend changes to the plan or possible mitigation of impacts to maintain the health and livability of the surrounding communities.</a:t>
            </a:r>
          </a:p>
          <a:p>
            <a:r>
              <a:rPr lang="en-US" sz="2000" dirty="0"/>
              <a:t>Duration of approx. 2 years</a:t>
            </a:r>
          </a:p>
          <a:p>
            <a:endParaRPr lang="en-US" dirty="0"/>
          </a:p>
        </p:txBody>
      </p:sp>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2000" dirty="0"/>
            </a:br>
            <a:br>
              <a:rPr lang="en-US" sz="2000" dirty="0"/>
            </a:br>
            <a:br>
              <a:rPr lang="en-US" sz="2000" dirty="0"/>
            </a:br>
            <a:r>
              <a:rPr lang="en-US" sz="2000" dirty="0"/>
              <a:t>CITIZENS ADVISORY COMMITTEE (CAC) </a:t>
            </a:r>
            <a:br>
              <a:rPr lang="en-US" sz="2000" dirty="0"/>
            </a:br>
            <a:r>
              <a:rPr lang="en-US" sz="2000" dirty="0"/>
              <a:t>vs.</a:t>
            </a:r>
            <a:br>
              <a:rPr lang="en-US" sz="2000" dirty="0"/>
            </a:br>
            <a:r>
              <a:rPr lang="en-US" sz="2000" dirty="0"/>
              <a:t>STANDING ADVISORY COMMITTEE (SAC)</a:t>
            </a:r>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5" name="Rectangle 4">
            <a:extLst>
              <a:ext uri="{FF2B5EF4-FFF2-40B4-BE49-F238E27FC236}">
                <a16:creationId xmlns:a16="http://schemas.microsoft.com/office/drawing/2014/main" id="{CA21659F-7D6E-4FA9-B33E-7557E86AD615}"/>
              </a:ext>
            </a:extLst>
          </p:cNvPr>
          <p:cNvSpPr/>
          <p:nvPr/>
        </p:nvSpPr>
        <p:spPr>
          <a:xfrm>
            <a:off x="5669281" y="1203915"/>
            <a:ext cx="3074126" cy="3170099"/>
          </a:xfrm>
          <a:prstGeom prst="rect">
            <a:avLst/>
          </a:prstGeom>
        </p:spPr>
        <p:txBody>
          <a:bodyPr wrap="square">
            <a:spAutoFit/>
          </a:bodyPr>
          <a:lstStyle/>
          <a:p>
            <a:r>
              <a:rPr lang="en-US" sz="2000" b="1" dirty="0">
                <a:solidFill>
                  <a:srgbClr val="464C59"/>
                </a:solidFill>
                <a:latin typeface="+mj-lt"/>
                <a:cs typeface="Arial" charset="0"/>
              </a:rPr>
              <a:t>SAC</a:t>
            </a:r>
          </a:p>
          <a:p>
            <a:pPr marL="342900" indent="-342900">
              <a:buFont typeface="Arial" panose="020B0604020202020204" pitchFamily="34" charset="0"/>
              <a:buChar char="•"/>
            </a:pPr>
            <a:r>
              <a:rPr lang="en-US" sz="2000" dirty="0">
                <a:solidFill>
                  <a:srgbClr val="464C59"/>
                </a:solidFill>
                <a:latin typeface="+mj-lt"/>
                <a:cs typeface="Arial" charset="0"/>
              </a:rPr>
              <a:t>Appointed by the Department of Neighborhoods Director</a:t>
            </a:r>
          </a:p>
          <a:p>
            <a:pPr marL="342900" indent="-342900">
              <a:buFont typeface="Arial" panose="020B0604020202020204" pitchFamily="34" charset="0"/>
              <a:buChar char="•"/>
            </a:pPr>
            <a:r>
              <a:rPr lang="en-US" sz="2000" dirty="0">
                <a:solidFill>
                  <a:srgbClr val="464C59"/>
                </a:solidFill>
                <a:latin typeface="+mj-lt"/>
                <a:cs typeface="Arial" charset="0"/>
              </a:rPr>
              <a:t>Monitor compliance with the provisions of the adopted master plan.</a:t>
            </a:r>
          </a:p>
          <a:p>
            <a:pPr marL="342900" indent="-342900">
              <a:buFont typeface="Arial" panose="020B0604020202020204" pitchFamily="34" charset="0"/>
              <a:buChar char="•"/>
            </a:pPr>
            <a:r>
              <a:rPr lang="en-US" sz="2000" dirty="0">
                <a:solidFill>
                  <a:srgbClr val="464C59"/>
                </a:solidFill>
                <a:latin typeface="+mj-lt"/>
                <a:cs typeface="Arial" charset="0"/>
              </a:rPr>
              <a:t>Meets as needed, but no less than annually.</a:t>
            </a:r>
          </a:p>
        </p:txBody>
      </p:sp>
    </p:spTree>
    <p:extLst>
      <p:ext uri="{BB962C8B-B14F-4D97-AF65-F5344CB8AC3E}">
        <p14:creationId xmlns:p14="http://schemas.microsoft.com/office/powerpoint/2010/main" val="152102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5CE50-8C26-48CA-834B-537FF9A6CA31}"/>
              </a:ext>
            </a:extLst>
          </p:cNvPr>
          <p:cNvSpPr>
            <a:spLocks noGrp="1"/>
          </p:cNvSpPr>
          <p:nvPr>
            <p:ph type="body" sz="quarter" idx="10"/>
          </p:nvPr>
        </p:nvSpPr>
        <p:spPr/>
        <p:txBody>
          <a:bodyPr>
            <a:normAutofit/>
          </a:bodyPr>
          <a:lstStyle/>
          <a:p>
            <a:pPr marL="0" indent="0">
              <a:buNone/>
            </a:pPr>
            <a:r>
              <a:rPr lang="en-US" sz="2400" dirty="0"/>
              <a:t>The intent of the Major Institution Master Plan shall be to balance the needs of the Major Institutions to develop facilities for the provision of health care or educational services with the need to minimize the impact of Major Institution development on surrounding neighborhoods.</a:t>
            </a:r>
          </a:p>
        </p:txBody>
      </p:sp>
      <p:sp>
        <p:nvSpPr>
          <p:cNvPr id="3" name="Title 2">
            <a:extLst>
              <a:ext uri="{FF2B5EF4-FFF2-40B4-BE49-F238E27FC236}">
                <a16:creationId xmlns:a16="http://schemas.microsoft.com/office/drawing/2014/main" id="{A412D06B-AA22-4659-8825-2C680F05F58A}"/>
              </a:ext>
            </a:extLst>
          </p:cNvPr>
          <p:cNvSpPr>
            <a:spLocks noGrp="1"/>
          </p:cNvSpPr>
          <p:nvPr>
            <p:ph type="title"/>
          </p:nvPr>
        </p:nvSpPr>
        <p:spPr/>
        <p:txBody>
          <a:bodyPr/>
          <a:lstStyle/>
          <a:p>
            <a:r>
              <a:rPr lang="en-US" dirty="0"/>
              <a:t>Intent of Major Institution Master Plans</a:t>
            </a:r>
            <a:br>
              <a:rPr lang="en-US" dirty="0"/>
            </a:br>
            <a:r>
              <a:rPr lang="en-US" sz="1400" dirty="0"/>
              <a:t>(SMC 23.69.025)</a:t>
            </a:r>
          </a:p>
        </p:txBody>
      </p:sp>
    </p:spTree>
    <p:extLst>
      <p:ext uri="{BB962C8B-B14F-4D97-AF65-F5344CB8AC3E}">
        <p14:creationId xmlns:p14="http://schemas.microsoft.com/office/powerpoint/2010/main" val="335827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61" y="266611"/>
            <a:ext cx="7492006" cy="1143000"/>
          </a:xfrm>
        </p:spPr>
        <p:txBody>
          <a:bodyPr>
            <a:normAutofit fontScale="90000"/>
          </a:bodyPr>
          <a:lstStyle/>
          <a:p>
            <a:r>
              <a:rPr lang="en-US" sz="3600" dirty="0"/>
              <a:t>What is an Educational Major Institution?</a:t>
            </a:r>
          </a:p>
        </p:txBody>
      </p:sp>
      <p:sp>
        <p:nvSpPr>
          <p:cNvPr id="3" name="Content Placeholder 2"/>
          <p:cNvSpPr>
            <a:spLocks noGrp="1"/>
          </p:cNvSpPr>
          <p:nvPr>
            <p:ph idx="1"/>
          </p:nvPr>
        </p:nvSpPr>
        <p:spPr/>
        <p:txBody>
          <a:bodyPr>
            <a:normAutofit/>
          </a:bodyPr>
          <a:lstStyle/>
          <a:p>
            <a:r>
              <a:rPr lang="en-US" sz="2800" dirty="0"/>
              <a:t>An accredited post-secondary level educational institution, operated by a public agency or nonprofit organization, granting associate, baccalaureate and/or graduate degrees. The institution may also carry out research and other activities related to its educational programs.</a:t>
            </a:r>
          </a:p>
        </p:txBody>
      </p:sp>
    </p:spTree>
    <p:extLst>
      <p:ext uri="{BB962C8B-B14F-4D97-AF65-F5344CB8AC3E}">
        <p14:creationId xmlns:p14="http://schemas.microsoft.com/office/powerpoint/2010/main" val="165646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2000" dirty="0"/>
            </a:br>
            <a:br>
              <a:rPr lang="en-US" sz="2000" dirty="0"/>
            </a:br>
            <a:br>
              <a:rPr lang="en-US" sz="2000" dirty="0"/>
            </a:br>
            <a:r>
              <a:rPr lang="en-US" sz="3200" dirty="0"/>
              <a:t>Why Major Institution Master Plans? </a:t>
            </a:r>
            <a:br>
              <a:rPr lang="en-US" sz="3200" dirty="0"/>
            </a:br>
            <a:r>
              <a:rPr lang="en-US" sz="1400" dirty="0"/>
              <a:t>(SMC 23.69.002)</a:t>
            </a: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9" name="Rectangle: Rounded Corners 8">
            <a:extLst>
              <a:ext uri="{FF2B5EF4-FFF2-40B4-BE49-F238E27FC236}">
                <a16:creationId xmlns:a16="http://schemas.microsoft.com/office/drawing/2014/main" id="{054EC956-06D6-4200-BE48-A17BB47DA858}"/>
              </a:ext>
            </a:extLst>
          </p:cNvPr>
          <p:cNvSpPr/>
          <p:nvPr/>
        </p:nvSpPr>
        <p:spPr>
          <a:xfrm>
            <a:off x="3139749" y="279964"/>
            <a:ext cx="5159520" cy="278047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mj-lt"/>
              </a:rPr>
              <a:t>Permit appropriate institutional growth within boundaries while minimizing the adverse impacts associated with development and geographic expansion;</a:t>
            </a:r>
          </a:p>
        </p:txBody>
      </p:sp>
      <p:sp>
        <p:nvSpPr>
          <p:cNvPr id="10" name="Rectangle: Rounded Corners 9">
            <a:extLst>
              <a:ext uri="{FF2B5EF4-FFF2-40B4-BE49-F238E27FC236}">
                <a16:creationId xmlns:a16="http://schemas.microsoft.com/office/drawing/2014/main" id="{B3D716C7-636F-4DAE-8A40-F66A9B08D315}"/>
              </a:ext>
            </a:extLst>
          </p:cNvPr>
          <p:cNvSpPr/>
          <p:nvPr/>
        </p:nvSpPr>
        <p:spPr>
          <a:xfrm>
            <a:off x="3139748" y="3321743"/>
            <a:ext cx="5159519" cy="278047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mj-lt"/>
              </a:rPr>
              <a:t>Balance a Major Institution's ability to change and the public benefit derived from change with the need to protect the livability and vitality of adjacent neighborhoods;</a:t>
            </a:r>
          </a:p>
        </p:txBody>
      </p:sp>
    </p:spTree>
    <p:extLst>
      <p:ext uri="{BB962C8B-B14F-4D97-AF65-F5344CB8AC3E}">
        <p14:creationId xmlns:p14="http://schemas.microsoft.com/office/powerpoint/2010/main" val="362005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3200" dirty="0"/>
            </a:br>
            <a:br>
              <a:rPr lang="en-US" sz="3200" dirty="0"/>
            </a:br>
            <a:r>
              <a:rPr lang="en-US" sz="3200" dirty="0"/>
              <a:t>How? </a:t>
            </a:r>
            <a:br>
              <a:rPr lang="en-US" sz="2000" dirty="0"/>
            </a:br>
            <a:r>
              <a:rPr lang="en-US" sz="1400" dirty="0"/>
              <a:t>(SMC 23.69.002)</a:t>
            </a: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9" name="Rectangle: Rounded Corners 8">
            <a:extLst>
              <a:ext uri="{FF2B5EF4-FFF2-40B4-BE49-F238E27FC236}">
                <a16:creationId xmlns:a16="http://schemas.microsoft.com/office/drawing/2014/main" id="{054EC956-06D6-4200-BE48-A17BB47DA858}"/>
              </a:ext>
            </a:extLst>
          </p:cNvPr>
          <p:cNvSpPr/>
          <p:nvPr/>
        </p:nvSpPr>
        <p:spPr>
          <a:xfrm>
            <a:off x="2206038" y="146640"/>
            <a:ext cx="6251511" cy="91200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Encourage the concentration of Major Institution development on existing campuses, or alternatively, the </a:t>
            </a:r>
            <a:r>
              <a:rPr lang="en-US" sz="1500" b="1" dirty="0">
                <a:latin typeface="+mj-lt"/>
              </a:rPr>
              <a:t>decentralization</a:t>
            </a:r>
            <a:r>
              <a:rPr lang="en-US" sz="1500" dirty="0">
                <a:latin typeface="+mj-lt"/>
              </a:rPr>
              <a:t> of such uses to locations more than two thousand five hundred (2,500) feet from campus boundaries;</a:t>
            </a:r>
          </a:p>
        </p:txBody>
      </p:sp>
      <p:sp>
        <p:nvSpPr>
          <p:cNvPr id="6" name="Rectangle: Rounded Corners 5">
            <a:extLst>
              <a:ext uri="{FF2B5EF4-FFF2-40B4-BE49-F238E27FC236}">
                <a16:creationId xmlns:a16="http://schemas.microsoft.com/office/drawing/2014/main" id="{D7C968A2-D1FA-4D22-BAA4-D503FB4791EE}"/>
              </a:ext>
            </a:extLst>
          </p:cNvPr>
          <p:cNvSpPr/>
          <p:nvPr/>
        </p:nvSpPr>
        <p:spPr>
          <a:xfrm>
            <a:off x="2202022" y="1151409"/>
            <a:ext cx="6251511" cy="816716"/>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Provide for the coordinated growth of major institutions through major institution conceptual master plans and the establishment of major institutions overlay zones;</a:t>
            </a:r>
          </a:p>
        </p:txBody>
      </p:sp>
      <p:sp>
        <p:nvSpPr>
          <p:cNvPr id="8" name="Rectangle: Rounded Corners 7">
            <a:extLst>
              <a:ext uri="{FF2B5EF4-FFF2-40B4-BE49-F238E27FC236}">
                <a16:creationId xmlns:a16="http://schemas.microsoft.com/office/drawing/2014/main" id="{A156B7C2-76CA-4B56-B25B-C36C35591843}"/>
              </a:ext>
            </a:extLst>
          </p:cNvPr>
          <p:cNvSpPr/>
          <p:nvPr/>
        </p:nvSpPr>
        <p:spPr>
          <a:xfrm>
            <a:off x="2206038" y="2079666"/>
            <a:ext cx="6251511" cy="495658"/>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Discourage the expansion of established major institution boundaries;</a:t>
            </a:r>
          </a:p>
        </p:txBody>
      </p:sp>
      <p:sp>
        <p:nvSpPr>
          <p:cNvPr id="11" name="Rectangle: Rounded Corners 10">
            <a:extLst>
              <a:ext uri="{FF2B5EF4-FFF2-40B4-BE49-F238E27FC236}">
                <a16:creationId xmlns:a16="http://schemas.microsoft.com/office/drawing/2014/main" id="{EA74ED3B-57A2-43BC-BBFE-E50AEB973175}"/>
              </a:ext>
            </a:extLst>
          </p:cNvPr>
          <p:cNvSpPr/>
          <p:nvPr/>
        </p:nvSpPr>
        <p:spPr>
          <a:xfrm>
            <a:off x="2202023" y="2679873"/>
            <a:ext cx="6251511" cy="1084798"/>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Encourage significant community involvement in the development, monitoring, implementation and amendment of major institution master plans, including the establishment of citizen's advisory committees containing community and major institution representatives;</a:t>
            </a:r>
          </a:p>
        </p:txBody>
      </p:sp>
      <p:sp>
        <p:nvSpPr>
          <p:cNvPr id="12" name="Rectangle: Rounded Corners 11">
            <a:extLst>
              <a:ext uri="{FF2B5EF4-FFF2-40B4-BE49-F238E27FC236}">
                <a16:creationId xmlns:a16="http://schemas.microsoft.com/office/drawing/2014/main" id="{E021D3F4-1C32-4446-B88A-2C3E35AE658D}"/>
              </a:ext>
            </a:extLst>
          </p:cNvPr>
          <p:cNvSpPr/>
          <p:nvPr/>
        </p:nvSpPr>
        <p:spPr>
          <a:xfrm>
            <a:off x="2202024" y="3874535"/>
            <a:ext cx="6251511" cy="859039"/>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Locate new institutions in areas where such activities are compatible with the surrounding land uses and where the impacts associated with existing and future development can be appropriately mitigated;</a:t>
            </a:r>
          </a:p>
        </p:txBody>
      </p:sp>
      <p:sp>
        <p:nvSpPr>
          <p:cNvPr id="13" name="Rectangle: Rounded Corners 12">
            <a:extLst>
              <a:ext uri="{FF2B5EF4-FFF2-40B4-BE49-F238E27FC236}">
                <a16:creationId xmlns:a16="http://schemas.microsoft.com/office/drawing/2014/main" id="{186B5A41-A9EF-4076-ABE6-B155311A3E1A}"/>
              </a:ext>
            </a:extLst>
          </p:cNvPr>
          <p:cNvSpPr/>
          <p:nvPr/>
        </p:nvSpPr>
        <p:spPr>
          <a:xfrm>
            <a:off x="2210701" y="4833728"/>
            <a:ext cx="6251511" cy="1076008"/>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mj-lt"/>
              </a:rPr>
              <a:t>Accommodate the changing needs of major institutions, provide flexibility for development and encourage a high quality environment through modifications of use restrictions and parking requirements of the underlying zoning;</a:t>
            </a:r>
          </a:p>
        </p:txBody>
      </p:sp>
    </p:spTree>
    <p:extLst>
      <p:ext uri="{BB962C8B-B14F-4D97-AF65-F5344CB8AC3E}">
        <p14:creationId xmlns:p14="http://schemas.microsoft.com/office/powerpoint/2010/main" val="394950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0CCB4-FE4A-49E2-BC3E-D793024EC5B9}"/>
              </a:ext>
            </a:extLst>
          </p:cNvPr>
          <p:cNvSpPr>
            <a:spLocks noGrp="1"/>
          </p:cNvSpPr>
          <p:nvPr>
            <p:ph type="title"/>
          </p:nvPr>
        </p:nvSpPr>
        <p:spPr>
          <a:xfrm>
            <a:off x="320068" y="1354753"/>
            <a:ext cx="2457966" cy="4450434"/>
          </a:xfrm>
        </p:spPr>
        <p:txBody>
          <a:bodyPr>
            <a:normAutofit/>
          </a:bodyPr>
          <a:lstStyle/>
          <a:p>
            <a:br>
              <a:rPr lang="en-US" sz="3200" dirty="0"/>
            </a:br>
            <a:br>
              <a:rPr lang="en-US" sz="3200" dirty="0"/>
            </a:br>
            <a:r>
              <a:rPr lang="en-US" sz="3200" dirty="0"/>
              <a:t>How? </a:t>
            </a:r>
            <a:br>
              <a:rPr lang="en-US" sz="2000" dirty="0"/>
            </a:br>
            <a:r>
              <a:rPr lang="en-US" sz="1400" dirty="0"/>
              <a:t>(SMC 23.69.002)</a:t>
            </a:r>
            <a:endParaRPr lang="en-US" sz="2000" dirty="0"/>
          </a:p>
        </p:txBody>
      </p:sp>
      <p:sp>
        <p:nvSpPr>
          <p:cNvPr id="4" name="TextBox 3">
            <a:extLst>
              <a:ext uri="{FF2B5EF4-FFF2-40B4-BE49-F238E27FC236}">
                <a16:creationId xmlns:a16="http://schemas.microsoft.com/office/drawing/2014/main" id="{6D494A0C-FABB-4F2D-9159-F42F0AD2C5DA}"/>
              </a:ext>
            </a:extLst>
          </p:cNvPr>
          <p:cNvSpPr txBox="1"/>
          <p:nvPr/>
        </p:nvSpPr>
        <p:spPr>
          <a:xfrm>
            <a:off x="6113419" y="1367246"/>
            <a:ext cx="2185850" cy="4476562"/>
          </a:xfrm>
          <a:prstGeom prst="rect">
            <a:avLst/>
          </a:prstGeom>
        </p:spPr>
        <p:txBody>
          <a:bodyPr vert="horz" wrap="square" lIns="91440" tIns="45720" rIns="91440" bIns="45720" rtlCol="0">
            <a:normAutofit/>
          </a:bodyPr>
          <a:lstStyle/>
          <a:p>
            <a:endParaRPr lang="en-US" dirty="0"/>
          </a:p>
        </p:txBody>
      </p:sp>
      <p:sp>
        <p:nvSpPr>
          <p:cNvPr id="11" name="Rectangle: Rounded Corners 10">
            <a:extLst>
              <a:ext uri="{FF2B5EF4-FFF2-40B4-BE49-F238E27FC236}">
                <a16:creationId xmlns:a16="http://schemas.microsoft.com/office/drawing/2014/main" id="{EA74ED3B-57A2-43BC-BBFE-E50AEB973175}"/>
              </a:ext>
            </a:extLst>
          </p:cNvPr>
          <p:cNvSpPr/>
          <p:nvPr/>
        </p:nvSpPr>
        <p:spPr>
          <a:xfrm>
            <a:off x="2202023" y="510413"/>
            <a:ext cx="6251511" cy="133234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mj-lt"/>
              </a:rPr>
              <a:t>Make the need for appropriate transition primary considerations in determining setbacks. Also setbacks may be appropriate to achieve proper scale, building modulation, or view corridors;</a:t>
            </a:r>
          </a:p>
        </p:txBody>
      </p:sp>
      <p:sp>
        <p:nvSpPr>
          <p:cNvPr id="12" name="Rectangle: Rounded Corners 11">
            <a:extLst>
              <a:ext uri="{FF2B5EF4-FFF2-40B4-BE49-F238E27FC236}">
                <a16:creationId xmlns:a16="http://schemas.microsoft.com/office/drawing/2014/main" id="{E021D3F4-1C32-4446-B88A-2C3E35AE658D}"/>
              </a:ext>
            </a:extLst>
          </p:cNvPr>
          <p:cNvSpPr/>
          <p:nvPr/>
        </p:nvSpPr>
        <p:spPr>
          <a:xfrm>
            <a:off x="2206038" y="2080211"/>
            <a:ext cx="6251511" cy="1362761"/>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mj-lt"/>
              </a:rPr>
              <a:t>Allow an increase to the number of permitted parking spaces only when it is 1) necessary to reduce parking demand on streets in areas, and 2) compatible with goals to minimize traffic congestion in the area;</a:t>
            </a:r>
          </a:p>
        </p:txBody>
      </p:sp>
      <p:sp>
        <p:nvSpPr>
          <p:cNvPr id="13" name="Rectangle: Rounded Corners 12">
            <a:extLst>
              <a:ext uri="{FF2B5EF4-FFF2-40B4-BE49-F238E27FC236}">
                <a16:creationId xmlns:a16="http://schemas.microsoft.com/office/drawing/2014/main" id="{186B5A41-A9EF-4076-ABE6-B155311A3E1A}"/>
              </a:ext>
            </a:extLst>
          </p:cNvPr>
          <p:cNvSpPr/>
          <p:nvPr/>
        </p:nvSpPr>
        <p:spPr>
          <a:xfrm>
            <a:off x="2206038" y="3653742"/>
            <a:ext cx="6251511" cy="2427517"/>
          </a:xfrm>
          <a:prstGeom prst="roundRect">
            <a:avLst/>
          </a:prstGeom>
          <a:solidFill>
            <a:srgbClr val="464C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mj-lt"/>
              </a:rPr>
              <a:t>Use the TMP to reduce the number of vehicle trips to the major institution, minimize the adverse impacts of traffic on the streets surrounding the institution, minimize demand for parking on nearby streets, especially residential streets, and minimize the adverse impacts of institution-related parking on nearby streets. To meet these objectives, seek to reduce the number of SOVs used by employees and students at peak time and destined for the campus;</a:t>
            </a:r>
          </a:p>
        </p:txBody>
      </p:sp>
    </p:spTree>
    <p:extLst>
      <p:ext uri="{BB962C8B-B14F-4D97-AF65-F5344CB8AC3E}">
        <p14:creationId xmlns:p14="http://schemas.microsoft.com/office/powerpoint/2010/main" val="4046231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mtClean="0"/>
        </a:defPPr>
      </a:lstStyle>
    </a:txDef>
  </a:objectDefaults>
  <a:extraClrSchemeLst/>
  <a:extLst>
    <a:ext uri="{05A4C25C-085E-4340-85A3-A5531E510DB2}">
      <thm15:themeFamily xmlns:thm15="http://schemas.microsoft.com/office/thememl/2012/main" name="DON Presentation" id="{46D4AA67-9FDD-4923-B02C-C0138CF92773}" vid="{BFFC574B-1871-4975-86AE-AC4C98C8F4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30AFEAE7D944AA4A14127E19EF916" ma:contentTypeVersion="9" ma:contentTypeDescription="Create a new document." ma:contentTypeScope="" ma:versionID="859933dbebfb5ab68488ee104e9606e8">
  <xsd:schema xmlns:xsd="http://www.w3.org/2001/XMLSchema" xmlns:xs="http://www.w3.org/2001/XMLSchema" xmlns:p="http://schemas.microsoft.com/office/2006/metadata/properties" xmlns:ns2="79c2b436-8981-46f0-90be-8ad6def8ab6a" xmlns:ns3="a2df05f4-7dbc-4a65-9287-fd8c07291ac8" targetNamespace="http://schemas.microsoft.com/office/2006/metadata/properties" ma:root="true" ma:fieldsID="98b889089ea39201d7bec8f8acbe0301" ns2:_="" ns3:_="">
    <xsd:import namespace="79c2b436-8981-46f0-90be-8ad6def8ab6a"/>
    <xsd:import namespace="a2df05f4-7dbc-4a65-9287-fd8c07291a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2b436-8981-46f0-90be-8ad6def8a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f05f4-7dbc-4a65-9287-fd8c07291a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09130E-97BA-4853-96B9-F034CF216F49}">
  <ds:schemaRefs>
    <ds:schemaRef ds:uri="a2df05f4-7dbc-4a65-9287-fd8c07291ac8"/>
    <ds:schemaRef ds:uri="79c2b436-8981-46f0-90be-8ad6def8ab6a"/>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1C16CEF-1AB2-4451-AE57-C3A94F58EDF4}">
  <ds:schemaRefs>
    <ds:schemaRef ds:uri="http://schemas.microsoft.com/sharepoint/v3/contenttype/forms"/>
  </ds:schemaRefs>
</ds:datastoreItem>
</file>

<file path=customXml/itemProps3.xml><?xml version="1.0" encoding="utf-8"?>
<ds:datastoreItem xmlns:ds="http://schemas.openxmlformats.org/officeDocument/2006/customXml" ds:itemID="{2556C33D-6603-4B5C-8F60-F750DAB20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2b436-8981-46f0-90be-8ad6def8ab6a"/>
    <ds:schemaRef ds:uri="a2df05f4-7dbc-4a65-9287-fd8c07291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DON Presentation</Template>
  <TotalTime>4689</TotalTime>
  <Words>2266</Words>
  <Application>Microsoft Office PowerPoint</Application>
  <PresentationFormat>On-screen Show (4:3)</PresentationFormat>
  <Paragraphs>196</Paragraphs>
  <Slides>20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Times</vt:lpstr>
      <vt:lpstr>Times New Roman</vt:lpstr>
      <vt:lpstr>Trebuchet MS</vt:lpstr>
      <vt:lpstr>Tw Cen MT</vt:lpstr>
      <vt:lpstr>Wingdings</vt:lpstr>
      <vt:lpstr>Office Theme</vt:lpstr>
      <vt:lpstr>Custom Design</vt:lpstr>
      <vt:lpstr>Seattle Pacific University Citizens Advisory Committee (CAC) Orientation</vt:lpstr>
      <vt:lpstr>Committee Members</vt:lpstr>
      <vt:lpstr>13  MAJOR INSTITUTIONS</vt:lpstr>
      <vt:lpstr>   CITIZENS ADVISORY COMMITTEE (CAC)  vs. STANDING ADVISORY COMMITTEE (SAC)</vt:lpstr>
      <vt:lpstr>Intent of Major Institution Master Plans (SMC 23.69.025)</vt:lpstr>
      <vt:lpstr>What is an Educational Major Institution?</vt:lpstr>
      <vt:lpstr>   Why Major Institution Master Plans?  (SMC 23.69.002)</vt:lpstr>
      <vt:lpstr>  How?  (SMC 23.69.002)</vt:lpstr>
      <vt:lpstr>  How?  (SMC 23.69.002)</vt:lpstr>
      <vt:lpstr> Summary  (SMC 23.69.002) </vt:lpstr>
      <vt:lpstr>  How?  (SMC 23.69.002)</vt:lpstr>
      <vt:lpstr>  Development Standards  (SMC 23.69.030) </vt:lpstr>
      <vt:lpstr> Development Program (SMC 23.69.030) </vt:lpstr>
      <vt:lpstr>  Transportation Management Program  (SMC 23.69.030) </vt:lpstr>
      <vt:lpstr>  Development of Master Plan (SMC 23.69.032)</vt:lpstr>
      <vt:lpstr> CAC Deliverables</vt:lpstr>
      <vt:lpstr>Master Plan Process</vt:lpstr>
      <vt:lpstr>Intent of Major Institution Master Plans (SMC 23.69.025)</vt:lpstr>
      <vt:lpstr>Responsibilities of Chair/Vice-Chair</vt:lpstr>
      <vt:lpstr>CAC Meeting Schedule –  1st Monday of the Month @ Seattle Central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Central College  Citizens Advisory Committee (CAC) Orientation</dc:title>
  <dc:creator>Sheehan, Maureen</dc:creator>
  <cp:lastModifiedBy>Duggan, Clifford</cp:lastModifiedBy>
  <cp:revision>38</cp:revision>
  <cp:lastPrinted>2020-07-28T19:28:12Z</cp:lastPrinted>
  <dcterms:created xsi:type="dcterms:W3CDTF">2020-01-17T00:07:12Z</dcterms:created>
  <dcterms:modified xsi:type="dcterms:W3CDTF">2020-07-29T23:10:07Z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0x01010069930AFEAE7D944AA4A14127E19EF916</vt:lpwstr>
  </property>
</Properties>
</file>