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9"/>
  </p:notesMasterIdLst>
  <p:sldIdLst>
    <p:sldId id="256" r:id="rId5"/>
    <p:sldId id="264" r:id="rId6"/>
    <p:sldId id="257" r:id="rId7"/>
    <p:sldId id="258" r:id="rId8"/>
    <p:sldId id="259" r:id="rId9"/>
    <p:sldId id="268" r:id="rId10"/>
    <p:sldId id="273" r:id="rId11"/>
    <p:sldId id="269" r:id="rId12"/>
    <p:sldId id="272" r:id="rId13"/>
    <p:sldId id="265" r:id="rId14"/>
    <p:sldId id="266" r:id="rId15"/>
    <p:sldId id="267" r:id="rId16"/>
    <p:sldId id="261" r:id="rId17"/>
    <p:sldId id="262" r:id="rId18"/>
  </p:sldIdLst>
  <p:sldSz cx="12192000" cy="6858000"/>
  <p:notesSz cx="6858000" cy="9144000"/>
  <p:embeddedFontLst>
    <p:embeddedFont>
      <p:font typeface="Seattle Text" pitchFamily="2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71C1F3-3764-610E-6DEC-CACD5EDEF86D}" name="Akita, Andréa" initials="AA" userId="S::Andrea.Akita@seattle.gov::bce13ea0-8c6d-48ee-8855-30ce8524bb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464" autoAdjust="0"/>
  </p:normalViewPr>
  <p:slideViewPr>
    <p:cSldViewPr snapToGrid="0">
      <p:cViewPr varScale="1">
        <p:scale>
          <a:sx n="60" d="100"/>
          <a:sy n="60" d="100"/>
        </p:scale>
        <p:origin x="1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ybern, Nona" userId="a97edc07-fb1a-4484-adcb-e1c336356a13" providerId="ADAL" clId="{B26FE447-9756-4F26-8F61-6BC95369F5F2}"/>
    <pc:docChg chg="custSel modSld">
      <pc:chgData name="Raybern, Nona" userId="a97edc07-fb1a-4484-adcb-e1c336356a13" providerId="ADAL" clId="{B26FE447-9756-4F26-8F61-6BC95369F5F2}" dt="2026-08-03T14:18:11.768" v="65" actId="20577"/>
      <pc:docMkLst>
        <pc:docMk/>
      </pc:docMkLst>
      <pc:sldChg chg="modSp mod">
        <pc:chgData name="Raybern, Nona" userId="a97edc07-fb1a-4484-adcb-e1c336356a13" providerId="ADAL" clId="{B26FE447-9756-4F26-8F61-6BC95369F5F2}" dt="2026-08-03T14:18:11.768" v="65" actId="20577"/>
        <pc:sldMkLst>
          <pc:docMk/>
          <pc:sldMk cId="1373274083" sldId="268"/>
        </pc:sldMkLst>
        <pc:spChg chg="mod">
          <ac:chgData name="Raybern, Nona" userId="a97edc07-fb1a-4484-adcb-e1c336356a13" providerId="ADAL" clId="{B26FE447-9756-4F26-8F61-6BC95369F5F2}" dt="2026-08-03T14:18:11.768" v="65" actId="20577"/>
          <ac:spMkLst>
            <pc:docMk/>
            <pc:sldMk cId="1373274083" sldId="268"/>
            <ac:spMk id="2" creationId="{C3F538BC-B518-C228-E5A7-29C211E2BC41}"/>
          </ac:spMkLst>
        </pc:spChg>
      </pc:sldChg>
      <pc:sldChg chg="modSp mod">
        <pc:chgData name="Raybern, Nona" userId="a97edc07-fb1a-4484-adcb-e1c336356a13" providerId="ADAL" clId="{B26FE447-9756-4F26-8F61-6BC95369F5F2}" dt="2026-08-03T14:17:59.467" v="41" actId="20577"/>
        <pc:sldMkLst>
          <pc:docMk/>
          <pc:sldMk cId="4080240688" sldId="269"/>
        </pc:sldMkLst>
        <pc:spChg chg="mod">
          <ac:chgData name="Raybern, Nona" userId="a97edc07-fb1a-4484-adcb-e1c336356a13" providerId="ADAL" clId="{B26FE447-9756-4F26-8F61-6BC95369F5F2}" dt="2026-08-03T14:17:59.467" v="41" actId="20577"/>
          <ac:spMkLst>
            <pc:docMk/>
            <pc:sldMk cId="4080240688" sldId="269"/>
            <ac:spMk id="2" creationId="{7ED7FE06-94A0-48DA-9F14-276868ED1D18}"/>
          </ac:spMkLst>
        </pc:spChg>
      </pc:sldChg>
      <pc:sldChg chg="modSp mod">
        <pc:chgData name="Raybern, Nona" userId="a97edc07-fb1a-4484-adcb-e1c336356a13" providerId="ADAL" clId="{B26FE447-9756-4F26-8F61-6BC95369F5F2}" dt="2026-08-03T14:18:06.269" v="54" actId="20577"/>
        <pc:sldMkLst>
          <pc:docMk/>
          <pc:sldMk cId="4271765596" sldId="273"/>
        </pc:sldMkLst>
        <pc:spChg chg="mod">
          <ac:chgData name="Raybern, Nona" userId="a97edc07-fb1a-4484-adcb-e1c336356a13" providerId="ADAL" clId="{B26FE447-9756-4F26-8F61-6BC95369F5F2}" dt="2026-08-03T14:18:06.269" v="54" actId="20577"/>
          <ac:spMkLst>
            <pc:docMk/>
            <pc:sldMk cId="4271765596" sldId="273"/>
            <ac:spMk id="2" creationId="{37DD9FDC-142A-3E55-9B44-FD42847B45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44EA3-49B3-469C-9538-A12622AC090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B381A-9CFD-4B0C-A074-7901C999E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6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NOFA priorities are outlined in blue.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B381A-9CFD-4B0C-A074-7901C999EC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F0B53-B03B-6B8F-0187-7817C8359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1095A8-DDBB-5CF5-DF40-46945C0BD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49FB7E-E6E3-7207-B2EA-766FF861B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NOFA priorities are outlined in blue.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D7296-EDB4-2068-AC51-3200781ADD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B381A-9CFD-4B0C-A074-7901C999EC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66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B381A-9CFD-4B0C-A074-7901C999EC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05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88">
            <a:extLst>
              <a:ext uri="{FF2B5EF4-FFF2-40B4-BE49-F238E27FC236}">
                <a16:creationId xmlns:a16="http://schemas.microsoft.com/office/drawing/2014/main" id="{0AC49FDB-9065-40C0-A909-67E66AFA4F4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b="23492"/>
          <a:stretch/>
        </p:blipFill>
        <p:spPr>
          <a:xfrm>
            <a:off x="-25054" y="0"/>
            <a:ext cx="12217054" cy="6936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12F8D7-7114-4278-A8C6-262B2635CD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054" y="0"/>
            <a:ext cx="12217054" cy="69366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CB5BF-7B1D-4C2F-8DCE-3B48B409DB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B9B91-2B82-4546-B83D-1C806B64C2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A7E2E5-B5A7-494A-ADB5-BD542C1378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0" y="6000978"/>
            <a:ext cx="3002280" cy="935678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38633C0-2225-4203-8672-BE1FF8F3CB26}"/>
              </a:ext>
            </a:extLst>
          </p:cNvPr>
          <p:cNvSpPr txBox="1">
            <a:spLocks/>
          </p:cNvSpPr>
          <p:nvPr userDrawn="1"/>
        </p:nvSpPr>
        <p:spPr>
          <a:xfrm>
            <a:off x="152399" y="6248282"/>
            <a:ext cx="1639456" cy="3651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07/30/2026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A9AFD60-3737-4450-BE19-5CF0B1965CC6}"/>
              </a:ext>
            </a:extLst>
          </p:cNvPr>
          <p:cNvSpPr txBox="1">
            <a:spLocks/>
          </p:cNvSpPr>
          <p:nvPr userDrawn="1"/>
        </p:nvSpPr>
        <p:spPr>
          <a:xfrm>
            <a:off x="1709535" y="6248284"/>
            <a:ext cx="2081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solidFill>
                  <a:schemeClr val="tx1"/>
                </a:solidFill>
              </a:rPr>
              <a:t>Seattle Office of Housing</a:t>
            </a:r>
          </a:p>
        </p:txBody>
      </p:sp>
    </p:spTree>
    <p:extLst>
      <p:ext uri="{BB962C8B-B14F-4D97-AF65-F5344CB8AC3E}">
        <p14:creationId xmlns:p14="http://schemas.microsoft.com/office/powerpoint/2010/main" val="1329874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A6640-AAF9-498F-A6FD-C91E4B710D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6F17-7903-4D43-813F-6A908669D6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0873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073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A49D0-05FB-4A13-9342-93E5AA7FB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80D4A-F83B-4EB0-9CF2-C37A931B4E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13328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05997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E3097-AC2D-4E71-B5A6-B37F847BCD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275A-6671-4B2A-BF8E-E0A27F32395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0966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32B95-ABB2-41D5-B74B-4C216A8179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0966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585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860C1-C8F4-42C5-9A6B-D6B62C06F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D1FAB-9430-4266-9D4D-60E3919DFF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61C4E-4B6A-401B-9388-434C46C23CE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17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46F982-9B7A-4DB7-BD8A-33EE8EBA929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B2C2E3-4EBB-4A84-826A-812CC9487D3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17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023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F0A6-C5A2-443E-8D49-43D6387DC9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8047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45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0E995-D949-4665-B2BE-6C1BCBCBF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3D865-FD4B-4775-8105-EA2753B93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9348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Subtitle 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2C222-FAB2-4815-AD59-66AACA2A6ED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399"/>
            <a:ext cx="3932237" cy="386492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100883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7CA1-AD78-47F2-9FA9-24CE3C9F4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9A6B14-1176-46C3-92A7-C9D09DD5C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934898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6BB76-673A-42AA-810D-796158A9DA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399"/>
            <a:ext cx="3932237" cy="386492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41074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76596CD-1A53-40BF-86B6-CCF9641C4F7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037" y="5922323"/>
            <a:ext cx="2998963" cy="935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D674A9-8420-4BC9-958B-60904E1FD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E9525-7613-44D5-9D3B-D9B1A513A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9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DD451B4-C473-4A29-A539-AB086CAEEC4C}"/>
              </a:ext>
            </a:extLst>
          </p:cNvPr>
          <p:cNvSpPr txBox="1">
            <a:spLocks/>
          </p:cNvSpPr>
          <p:nvPr userDrawn="1"/>
        </p:nvSpPr>
        <p:spPr>
          <a:xfrm>
            <a:off x="152400" y="6248284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</a:rPr>
              <a:t>Date (xx/xx/xxxx)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5122A13-69DF-40C1-9F36-4B12A61C3C27}"/>
              </a:ext>
            </a:extLst>
          </p:cNvPr>
          <p:cNvSpPr txBox="1">
            <a:spLocks/>
          </p:cNvSpPr>
          <p:nvPr userDrawn="1"/>
        </p:nvSpPr>
        <p:spPr>
          <a:xfrm>
            <a:off x="1524000" y="62482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</a:rPr>
              <a:t>Department Name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BB9B98A-278E-4B52-9EE2-9C31F9863037}"/>
              </a:ext>
            </a:extLst>
          </p:cNvPr>
          <p:cNvSpPr txBox="1">
            <a:spLocks/>
          </p:cNvSpPr>
          <p:nvPr userDrawn="1"/>
        </p:nvSpPr>
        <p:spPr>
          <a:xfrm>
            <a:off x="3581400" y="6248283"/>
            <a:ext cx="1165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</a:rPr>
              <a:t>Page Number</a:t>
            </a:r>
          </a:p>
        </p:txBody>
      </p:sp>
      <p:sp>
        <p:nvSpPr>
          <p:cNvPr id="8" name="Shape 98">
            <a:extLst>
              <a:ext uri="{FF2B5EF4-FFF2-40B4-BE49-F238E27FC236}">
                <a16:creationId xmlns:a16="http://schemas.microsoft.com/office/drawing/2014/main" id="{6301E5A9-264C-4A8D-9812-87FFC06AE62B}"/>
              </a:ext>
            </a:extLst>
          </p:cNvPr>
          <p:cNvSpPr/>
          <p:nvPr userDrawn="1"/>
        </p:nvSpPr>
        <p:spPr>
          <a:xfrm>
            <a:off x="0" y="5984478"/>
            <a:ext cx="12192000" cy="898460"/>
          </a:xfrm>
          <a:prstGeom prst="rect">
            <a:avLst/>
          </a:prstGeom>
          <a:solidFill>
            <a:srgbClr val="003DA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953AB7E-1A09-40B8-82F4-7132969F5B99}"/>
              </a:ext>
            </a:extLst>
          </p:cNvPr>
          <p:cNvSpPr txBox="1">
            <a:spLocks/>
          </p:cNvSpPr>
          <p:nvPr userDrawn="1"/>
        </p:nvSpPr>
        <p:spPr>
          <a:xfrm>
            <a:off x="152399" y="6248284"/>
            <a:ext cx="1629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bg1"/>
                </a:solidFill>
              </a:rPr>
              <a:t>07/30/2026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6CE33BE-5965-4385-A50F-EE3044A3C612}"/>
              </a:ext>
            </a:extLst>
          </p:cNvPr>
          <p:cNvSpPr txBox="1">
            <a:spLocks/>
          </p:cNvSpPr>
          <p:nvPr userDrawn="1"/>
        </p:nvSpPr>
        <p:spPr>
          <a:xfrm>
            <a:off x="1702031" y="6248282"/>
            <a:ext cx="2133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solidFill>
                  <a:schemeClr val="bg1"/>
                </a:solidFill>
              </a:rPr>
              <a:t>Seattle Office of Housing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F7CC0D1-EF47-4831-B7C8-1B451F51BCE3}"/>
              </a:ext>
            </a:extLst>
          </p:cNvPr>
          <p:cNvSpPr txBox="1">
            <a:spLocks/>
          </p:cNvSpPr>
          <p:nvPr userDrawn="1"/>
        </p:nvSpPr>
        <p:spPr>
          <a:xfrm>
            <a:off x="3838852" y="6248283"/>
            <a:ext cx="791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66CD88-61AA-4ADD-91C9-DE54539EBF07}" type="slidenum">
              <a:rPr lang="en-US" sz="1400" b="1" smtClean="0">
                <a:solidFill>
                  <a:schemeClr val="bg1"/>
                </a:solidFill>
              </a:rPr>
              <a:t>‹#›</a:t>
            </a:fld>
            <a:endParaRPr lang="en-US" sz="1400" b="1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D44D1-75DE-4BDD-8018-D6C834D9310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0" y="5991605"/>
            <a:ext cx="3002280" cy="93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0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nofaintake2026.netlify.app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rosey.zhou@seattle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240E-CBCD-4F39-ABEB-14C0F141E8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2026 NOFA Information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A659F2-145A-4D6F-8079-8290319E26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Rental Housing Program</a:t>
            </a:r>
          </a:p>
          <a:p>
            <a:r>
              <a:rPr lang="en-US" dirty="0"/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270540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1CBDC-4422-BB5D-EB0B-CB104AA0F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883E4-E80D-B52A-EC8E-F72F210C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 Evaluation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70DD5-87DB-1CF6-2CD7-5DB46CA3D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609"/>
            <a:ext cx="10515600" cy="4087324"/>
          </a:xfrm>
        </p:spPr>
        <p:txBody>
          <a:bodyPr>
            <a:normAutofit/>
          </a:bodyPr>
          <a:lstStyle/>
          <a:p>
            <a:pPr fontAlgn="base"/>
            <a:r>
              <a:rPr lang="en-US" sz="3600" dirty="0"/>
              <a:t>Project Plan, Site, and Design </a:t>
            </a:r>
          </a:p>
          <a:p>
            <a:pPr fontAlgn="base"/>
            <a:r>
              <a:rPr lang="en-US" sz="3600" dirty="0"/>
              <a:t>Development Team and Capacity </a:t>
            </a:r>
          </a:p>
          <a:p>
            <a:pPr fontAlgn="base"/>
            <a:r>
              <a:rPr lang="en-US" sz="3600" dirty="0"/>
              <a:t>Financing and Affordability </a:t>
            </a:r>
          </a:p>
          <a:p>
            <a:pPr fontAlgn="base"/>
            <a:r>
              <a:rPr lang="en-US" sz="3600" dirty="0"/>
              <a:t>Community and Racial Equity Outcomes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2DFA-E18A-27F9-5E99-9A3C4B30B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Limits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1BBE5-48DA-D225-54E6-88284EB25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sz="3600" dirty="0"/>
              <a:t>Each sponsor is limited to three (3) total applications</a:t>
            </a:r>
          </a:p>
          <a:p>
            <a:pPr lvl="1" fontAlgn="base"/>
            <a:r>
              <a:rPr lang="en-US" sz="3200" dirty="0"/>
              <a:t>Includes co-sponsored applications</a:t>
            </a:r>
            <a:endParaRPr lang="en-US" sz="3200" dirty="0">
              <a:ea typeface="Calibri"/>
              <a:cs typeface="Calibri"/>
            </a:endParaRPr>
          </a:p>
          <a:p>
            <a:pPr lvl="1" fontAlgn="base"/>
            <a:r>
              <a:rPr lang="en-US" sz="3200" dirty="0"/>
              <a:t>Applies across all Rental Housing NOFAs, this includes the yet to be released Preservation and Debt Restructuring NOFAs </a:t>
            </a:r>
            <a:endParaRPr lang="en-US" sz="3200" dirty="0">
              <a:ea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369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4BF6A-6AF8-D236-E3EE-95B8EF9E0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259D8-BBB8-4984-316E-9F94EF2E7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FEA8B-A3CA-40A4-D586-1D8098D97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sz="3400" dirty="0"/>
              <a:t>Review OH’s Housing Funding Policy</a:t>
            </a:r>
          </a:p>
          <a:p>
            <a:pPr fontAlgn="base"/>
            <a:r>
              <a:rPr lang="en-US" sz="3400" dirty="0"/>
              <a:t>Fill out the </a:t>
            </a:r>
            <a:r>
              <a:rPr lang="en-US" sz="3400" dirty="0">
                <a:hlinkClick r:id="rId2"/>
              </a:rPr>
              <a:t>Pre-Application Form</a:t>
            </a:r>
            <a:r>
              <a:rPr lang="en-US" sz="3400" dirty="0"/>
              <a:t> </a:t>
            </a:r>
          </a:p>
          <a:p>
            <a:pPr fontAlgn="base"/>
            <a:r>
              <a:rPr lang="en-US" sz="3400" dirty="0"/>
              <a:t>Schedule pre-application meetings early</a:t>
            </a:r>
          </a:p>
          <a:p>
            <a:pPr fontAlgn="base"/>
            <a:r>
              <a:rPr lang="en-US" sz="3400" dirty="0"/>
              <a:t>Submit Consistency &amp; Siting Letters by August 20</a:t>
            </a:r>
          </a:p>
          <a:p>
            <a:pPr fontAlgn="base"/>
            <a:r>
              <a:rPr lang="en-US" sz="3400" dirty="0"/>
              <a:t>Double-check for completeness and internal consistency</a:t>
            </a:r>
          </a:p>
          <a:p>
            <a:pPr fontAlgn="base"/>
            <a:r>
              <a:rPr lang="en-US" sz="3400" dirty="0"/>
              <a:t>Clearly show affordability, readiness, and alignment</a:t>
            </a:r>
          </a:p>
          <a:p>
            <a:pPr fontAlgn="base"/>
            <a:r>
              <a:rPr lang="en-US" sz="3400" dirty="0"/>
              <a:t>Document all leveraged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CB4F-EE66-FA21-F6F0-698E457B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C53A0-0273-3889-D88B-6B61986E0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857"/>
            <a:ext cx="10515600" cy="4087324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3600" dirty="0"/>
              <a:t>Applications due September 17, 2026 at noon</a:t>
            </a:r>
          </a:p>
          <a:p>
            <a:pPr fontAlgn="base"/>
            <a:r>
              <a:rPr lang="en-US" sz="3600" dirty="0"/>
              <a:t>At least $110M available across three Production categories</a:t>
            </a:r>
          </a:p>
          <a:p>
            <a:pPr fontAlgn="base"/>
            <a:r>
              <a:rPr lang="en-US" sz="3600" dirty="0"/>
              <a:t>Threshold and minimum requirements are mandatory</a:t>
            </a:r>
          </a:p>
          <a:p>
            <a:pPr fontAlgn="base"/>
            <a:r>
              <a:rPr lang="en-US" sz="3600" dirty="0"/>
              <a:t>Evaluation: capacity, feasibility, community and racial equity outcomes, and leverage</a:t>
            </a:r>
          </a:p>
          <a:p>
            <a:pPr fontAlgn="base"/>
            <a:r>
              <a:rPr lang="en-US" sz="3600" dirty="0"/>
              <a:t>Limit of 3 applications per sponsor including co-sponsorships across all rental housing NOFAs 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43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FCDD-72B2-8F89-87E0-F3C4B9FB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&amp; Contact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C2C949-1021-F310-9255-A165DD29C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Contact Info: </a:t>
            </a:r>
          </a:p>
          <a:p>
            <a:pPr marL="0" indent="0">
              <a:buNone/>
            </a:pPr>
            <a:r>
              <a:rPr lang="en-US" dirty="0"/>
              <a:t>Rosey Zhou (</a:t>
            </a:r>
            <a:r>
              <a:rPr lang="en-US" dirty="0">
                <a:hlinkClick r:id="rId2"/>
              </a:rPr>
              <a:t>rosey.zhou@seattle.gov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77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490D-7F40-106B-A2DD-C96675308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C7ADD-0B30-1139-3729-D89B00950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200" dirty="0"/>
              <a:t>Provide an overview of the 2026 NOFA process</a:t>
            </a:r>
          </a:p>
          <a:p>
            <a:r>
              <a:rPr lang="en-US" sz="4200" dirty="0"/>
              <a:t>Highlight available funding and categories</a:t>
            </a:r>
          </a:p>
          <a:p>
            <a:r>
              <a:rPr lang="en-US" sz="4200" dirty="0"/>
              <a:t>Review thresholds and minimum eligibility requirements </a:t>
            </a:r>
          </a:p>
          <a:p>
            <a:r>
              <a:rPr lang="en-US" sz="4200" dirty="0"/>
              <a:t>Outline competitive evaluation criteria</a:t>
            </a:r>
          </a:p>
          <a:p>
            <a:r>
              <a:rPr lang="en-US" sz="4200" dirty="0"/>
              <a:t>Emphasize program priorities and policy alignment</a:t>
            </a:r>
          </a:p>
          <a:p>
            <a:r>
              <a:rPr lang="en-US" sz="4200" dirty="0"/>
              <a:t>Answer your questions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600" dirty="0"/>
              <a:t>** </a:t>
            </a:r>
            <a:r>
              <a:rPr lang="en-US" sz="3100" dirty="0"/>
              <a:t>Recorded session and slides will be posted on the OH website. This PowerPoint will be posted on the webpage within 5 business days.**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68262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NOFA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74830" cy="4087324"/>
          </a:xfrm>
        </p:spPr>
        <p:txBody>
          <a:bodyPr/>
          <a:lstStyle/>
          <a:p>
            <a:r>
              <a:rPr lang="en-US" dirty="0"/>
              <a:t>NOFA Released				July 20, 2026	</a:t>
            </a:r>
          </a:p>
          <a:p>
            <a:r>
              <a:rPr lang="en-US" dirty="0"/>
              <a:t>Pre-Application Meetings		Through September 10, 2026</a:t>
            </a:r>
          </a:p>
          <a:p>
            <a:r>
              <a:rPr lang="en-US" dirty="0"/>
              <a:t>Consistency &amp; Siting Letters 	August 20, 2026</a:t>
            </a:r>
          </a:p>
          <a:p>
            <a:r>
              <a:rPr lang="en-US" dirty="0"/>
              <a:t>Applications Due 			September 17, 2026, by 12pm</a:t>
            </a:r>
          </a:p>
          <a:p>
            <a:r>
              <a:rPr lang="en-US" dirty="0"/>
              <a:t>Award Announcements		December 2026 (estimate)</a:t>
            </a:r>
          </a:p>
        </p:txBody>
      </p:sp>
    </p:spTree>
    <p:extLst>
      <p:ext uri="{BB962C8B-B14F-4D97-AF65-F5344CB8AC3E}">
        <p14:creationId xmlns:p14="http://schemas.microsoft.com/office/powerpoint/2010/main" val="387732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CB4F-EE66-FA21-F6F0-698E457B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Availability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C53A0-0273-3889-D88B-6B61986E0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47800"/>
            <a:ext cx="10591800" cy="43302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At least </a:t>
            </a:r>
            <a:r>
              <a:rPr lang="en-US" b="1" dirty="0"/>
              <a:t>$110 million </a:t>
            </a:r>
            <a:r>
              <a:rPr lang="en-US" dirty="0"/>
              <a:t>is available for funding, supporting Production. This includes: </a:t>
            </a:r>
          </a:p>
          <a:p>
            <a:r>
              <a:rPr lang="en-US" b="1" dirty="0"/>
              <a:t>New Production:</a:t>
            </a:r>
          </a:p>
          <a:p>
            <a:pPr lvl="1"/>
            <a:r>
              <a:rPr lang="en-US" dirty="0"/>
              <a:t>New permanently affordable housing through new construction or redevelopment. </a:t>
            </a:r>
          </a:p>
          <a:p>
            <a:r>
              <a:rPr lang="en-US" b="1" dirty="0"/>
              <a:t>Rehabilitation:</a:t>
            </a:r>
          </a:p>
          <a:p>
            <a:pPr lvl="1"/>
            <a:r>
              <a:rPr lang="en-US" dirty="0"/>
              <a:t>Major rehabilitation or recapitalization, typically leveraging Low-Income Housing Tax Credits.  </a:t>
            </a:r>
          </a:p>
          <a:p>
            <a:r>
              <a:rPr lang="en-US" dirty="0"/>
              <a:t> </a:t>
            </a:r>
            <a:r>
              <a:rPr lang="en-US" b="1" dirty="0"/>
              <a:t>Acquisition:</a:t>
            </a:r>
          </a:p>
          <a:p>
            <a:pPr lvl="1"/>
            <a:r>
              <a:rPr lang="en-US" dirty="0"/>
              <a:t>Purchase of an existing residential building not currently in the OH portfolio and generally requiring limited rehabilitation.</a:t>
            </a:r>
          </a:p>
        </p:txBody>
      </p:sp>
    </p:spTree>
    <p:extLst>
      <p:ext uri="{BB962C8B-B14F-4D97-AF65-F5344CB8AC3E}">
        <p14:creationId xmlns:p14="http://schemas.microsoft.com/office/powerpoint/2010/main" val="2074674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8208-105B-FB9E-ABF4-86365BB63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Threshold &amp; Minimum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68AEE-DA08-C0B4-A766-C59243901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256"/>
            <a:ext cx="10515600" cy="453442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General </a:t>
            </a:r>
          </a:p>
          <a:p>
            <a:pPr lvl="1"/>
            <a:r>
              <a:rPr lang="en-US" sz="3200" dirty="0"/>
              <a:t>All Annual Reports Completed </a:t>
            </a:r>
          </a:p>
          <a:p>
            <a:pPr lvl="1"/>
            <a:r>
              <a:rPr lang="en-US" sz="3200" dirty="0"/>
              <a:t>Complete and on time Application</a:t>
            </a:r>
          </a:p>
          <a:p>
            <a:pPr lvl="1"/>
            <a:r>
              <a:rPr lang="en-US" sz="3200" dirty="0"/>
              <a:t>Consistency &amp; Siting Letter</a:t>
            </a:r>
          </a:p>
          <a:p>
            <a:pPr lvl="1"/>
            <a:r>
              <a:rPr lang="en-US" sz="3200" dirty="0"/>
              <a:t>Pre-Application Meeting</a:t>
            </a:r>
          </a:p>
          <a:p>
            <a:pPr lvl="1"/>
            <a:r>
              <a:rPr lang="en-US" sz="3200" dirty="0"/>
              <a:t>Meet at least one Location priority, at least one Population priority, and all Readiness and Leverage requirements. </a:t>
            </a:r>
          </a:p>
          <a:p>
            <a:r>
              <a:rPr lang="en-US" sz="2600" dirty="0"/>
              <a:t>Applications that fail to meet the minimum requirements will not be eligible for funding</a:t>
            </a:r>
          </a:p>
        </p:txBody>
      </p:sp>
    </p:spTree>
    <p:extLst>
      <p:ext uri="{BB962C8B-B14F-4D97-AF65-F5344CB8AC3E}">
        <p14:creationId xmlns:p14="http://schemas.microsoft.com/office/powerpoint/2010/main" val="10490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538BC-B518-C228-E5A7-29C211E2B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Seattle Text"/>
              </a:rPr>
              <a:t>2026 NOFA Priorities - Location</a:t>
            </a:r>
            <a:endParaRPr lang="en-US" sz="4000" b="0" dirty="0">
              <a:solidFill>
                <a:srgbClr val="000000"/>
              </a:solidFill>
              <a:cs typeface="Seattle Tex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FD282-28A3-3909-B23D-E0F807BFF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Location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Neighborhoods with little or no OH investment.</a:t>
            </a:r>
            <a:endParaRPr lang="en-US" dirty="0">
              <a:solidFill>
                <a:srgbClr val="003DA5"/>
              </a:solidFill>
              <a:ea typeface="Calibri"/>
              <a:cs typeface="Calibri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Affirmatively further fair housing and advance the City’s equitable development goals: create affordable homes where residents are at risk of displacement, and/or where there is high access to opportunity.</a:t>
            </a:r>
            <a:endParaRPr lang="en-US" dirty="0">
              <a:solidFill>
                <a:srgbClr val="003DA5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327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205F-4559-ED17-90F8-5CAE6C9FA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D9FDC-142A-3E55-9B44-FD42847B4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Seattle Text"/>
              </a:rPr>
              <a:t>2026 NOFA Priorities - Population</a:t>
            </a:r>
            <a:endParaRPr lang="en-US" sz="4000" b="0" dirty="0">
              <a:solidFill>
                <a:srgbClr val="000000"/>
              </a:solidFill>
              <a:cs typeface="Seattle Tex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E0DAA-C32C-6AAE-5858-B7AA3DF95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Population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ea typeface="Calibri"/>
                <a:cs typeface="Calibri"/>
              </a:rPr>
              <a:t>PSH or projects housing individuals and families experiencing homelessness; or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ea typeface="Calibri"/>
                <a:cs typeface="Calibri"/>
              </a:rPr>
              <a:t>At least 20% of units serving households at or below 30% AMI 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ea typeface="Calibri"/>
                <a:cs typeface="Calibri"/>
              </a:rPr>
              <a:t>At least 20% of units are larger units (2 bedrooms or greater).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176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E6C89-6DFA-E11F-E4B7-A39730295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7FE06-94A0-48DA-9F14-276868ED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Seattle Text"/>
              </a:rPr>
              <a:t>2026 NOFA Priorities - Readiness</a:t>
            </a:r>
            <a:endParaRPr lang="en-US" sz="4000" b="0" dirty="0">
              <a:solidFill>
                <a:srgbClr val="000000"/>
              </a:solidFill>
              <a:cs typeface="Seattle Tex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68007-C593-7B32-4FBB-806B54DCE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 dirty="0">
                <a:ea typeface="Calibri"/>
                <a:cs typeface="Calibri"/>
              </a:rPr>
              <a:t>Readiness</a:t>
            </a:r>
            <a:endParaRPr lang="en-US" dirty="0"/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dirty="0">
                <a:ea typeface="Calibri"/>
                <a:cs typeface="Calibri"/>
              </a:rPr>
              <a:t>Proposed project within allowable zoning. </a:t>
            </a:r>
          </a:p>
          <a:p>
            <a:pPr marL="742950" lvl="2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2800" dirty="0">
                <a:ea typeface="Calibri"/>
                <a:cs typeface="Calibri"/>
              </a:rPr>
              <a:t>Demonstrate financial readiness and feasibility through an implementable development plan and operating proforma.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dirty="0">
                <a:ea typeface="Calibri"/>
                <a:cs typeface="Calibri"/>
              </a:rPr>
              <a:t>Demonstrate a clear and achievable pathway to </a:t>
            </a:r>
            <a:r>
              <a:rPr lang="en-US" dirty="0"/>
              <a:t>obtaining permits and closing </a:t>
            </a:r>
            <a:r>
              <a:rPr lang="en-US" dirty="0">
                <a:ea typeface="Calibri"/>
                <a:cs typeface="Calibri"/>
              </a:rPr>
              <a:t>by March 2028. 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24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C27F1-809C-2BAE-D26A-4C34DD707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73C1-29E4-4ADE-489A-2AE769398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Seattle Text"/>
              </a:rPr>
              <a:t>2026 NOFA Priorities</a:t>
            </a:r>
            <a:endParaRPr lang="en-US" sz="4000" b="0" dirty="0">
              <a:solidFill>
                <a:srgbClr val="000000"/>
              </a:solidFill>
              <a:cs typeface="Seattle Tex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60D0B-C522-A7DA-EE22-04653C628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Leverage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ea typeface="Calibri"/>
                <a:cs typeface="Calibri"/>
              </a:rPr>
              <a:t>Demonstrate the ability to leverage City of Seattle financing with other public and/or private resources.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>
                <a:ea typeface="Calibri"/>
                <a:cs typeface="Calibri"/>
              </a:rPr>
              <a:t>Projects that request less than 40% of Total Residential Cost in OH funding, 50% if acquisition. </a:t>
            </a:r>
          </a:p>
          <a:p>
            <a:pPr lvl="1" indent="-285750"/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0548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DA5"/>
      </a:dk1>
      <a:lt1>
        <a:sysClr val="window" lastClr="FFFFFF"/>
      </a:lt1>
      <a:dk2>
        <a:srgbClr val="003DA5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attle Tex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BD0990-9D35-4C68-97FF-EA532F219B8C}" vid="{61DA6664-6DCD-46EF-9AC6-EF78D0E8D6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hase xmlns="4e586be9-39f3-4ced-a0e0-68d383f76674" xsi:nil="true"/>
    <Status xmlns="7356096a-e4a6-44b5-8411-a5ec9b591b0c" xsi:nil="true"/>
    <NOFA_x0020_Category xmlns="4e586be9-39f3-4ced-a0e0-68d383f76674" xsi:nil="true"/>
    <AssetManager xmlns="7356096a-e4a6-44b5-8411-a5ec9b591b0c">
      <UserInfo>
        <DisplayName/>
        <AccountId xsi:nil="true"/>
        <AccountType/>
      </UserInfo>
    </AssetManager>
    <_Status xmlns="http://schemas.microsoft.com/sharepoint/v3/fields">Not Started</_Status>
    <MinimumRequirements xmlns="7356096a-e4a6-44b5-8411-a5ec9b591b0c" xsi:nil="true"/>
    <Funder_x002f_Source xmlns="4e586be9-39f3-4ced-a0e0-68d383f76674" xsi:nil="true"/>
    <MeetsThreshold xmlns="7356096a-e4a6-44b5-8411-a5ec9b591b0c" xsi:nil="true"/>
    <PolicyandPlanning xmlns="7356096a-e4a6-44b5-8411-a5ec9b591b0c">
      <UserInfo>
        <DisplayName/>
        <AccountId xsi:nil="true"/>
        <AccountType/>
      </UserInfo>
    </PolicyandPlanning>
    <Development_x0020_Name1 xmlns="4e586be9-39f3-4ced-a0e0-68d383f76674" xsi:nil="true"/>
    <TaxCatchAll xmlns="97c2a25c-25db-4634-b347-87ab0af10b27" xsi:nil="true"/>
    <lcf76f155ced4ddcb4097134ff3c332f xmlns="7356096a-e4a6-44b5-8411-a5ec9b591b0c">
      <Terms xmlns="http://schemas.microsoft.com/office/infopath/2007/PartnerControls"/>
    </lcf76f155ced4ddcb4097134ff3c332f>
    <Cascadia_x0020_SOT_x003a__x0020_Project_x0020_Status xmlns="4e586be9-39f3-4ced-a0e0-68d383f76674">NOFA Applicant: Awarded</Cascadia_x0020_SOT_x003a__x0020_Project_x0020_Status>
    <Development_x0020_Organization xmlns="4e586be9-39f3-4ced-a0e0-68d383f76674" xsi:nil="true"/>
    <Status xmlns="4e586be9-39f3-4ced-a0e0-68d383f76674">Submitted</Status>
    <ProjectID xmlns="7356096a-e4a6-44b5-8411-a5ec9b591b0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BE7FEA751EE849A642E5378A7D92B7" ma:contentTypeVersion="24" ma:contentTypeDescription="Create a new document." ma:contentTypeScope="" ma:versionID="a5f1a50053c7d0fdad3b4a9c44bd0ce1">
  <xsd:schema xmlns:xsd="http://www.w3.org/2001/XMLSchema" xmlns:xs="http://www.w3.org/2001/XMLSchema" xmlns:p="http://schemas.microsoft.com/office/2006/metadata/properties" xmlns:ns2="4e586be9-39f3-4ced-a0e0-68d383f76674" xmlns:ns3="7356096a-e4a6-44b5-8411-a5ec9b591b0c" xmlns:ns4="97c2a25c-25db-4634-b347-87ab0af10b27" xmlns:ns5="http://schemas.microsoft.com/sharepoint/v3/fields" targetNamespace="http://schemas.microsoft.com/office/2006/metadata/properties" ma:root="true" ma:fieldsID="29d60489aa6463bfd71d442939fc2294" ns2:_="" ns3:_="" ns4:_="" ns5:_="">
    <xsd:import namespace="4e586be9-39f3-4ced-a0e0-68d383f76674"/>
    <xsd:import namespace="7356096a-e4a6-44b5-8411-a5ec9b591b0c"/>
    <xsd:import namespace="97c2a25c-25db-4634-b347-87ab0af10b27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Development_x0020_Name1" minOccurs="0"/>
                <xsd:element ref="ns2:NOFA_x0020_Category" minOccurs="0"/>
                <xsd:element ref="ns2:Development_x0020_Organizatio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AssetManager" minOccurs="0"/>
                <xsd:element ref="ns3:MeetsThreshold" minOccurs="0"/>
                <xsd:element ref="ns3:MediaServiceDateTaken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Status" minOccurs="0"/>
                <xsd:element ref="ns2:Phase" minOccurs="0"/>
                <xsd:element ref="ns5:_Status" minOccurs="0"/>
                <xsd:element ref="ns2:Status" minOccurs="0"/>
                <xsd:element ref="ns2:Cascadia_x0020_SOT_x003a__x0020_Project_x0020_Status" minOccurs="0"/>
                <xsd:element ref="ns2:Funder_x002f_Source" minOccurs="0"/>
                <xsd:element ref="ns3:PolicyandPlanning" minOccurs="0"/>
                <xsd:element ref="ns3:MinimumRequirements" minOccurs="0"/>
                <xsd:element ref="ns3:ProjectID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586be9-39f3-4ced-a0e0-68d383f76674" elementFormDefault="qualified">
    <xsd:import namespace="http://schemas.microsoft.com/office/2006/documentManagement/types"/>
    <xsd:import namespace="http://schemas.microsoft.com/office/infopath/2007/PartnerControls"/>
    <xsd:element name="Development_x0020_Name1" ma:index="8" nillable="true" ma:displayName="Development Name" ma:default="" ma:internalName="Development_x0020_Name1">
      <xsd:simpleType>
        <xsd:restriction base="dms:Text">
          <xsd:maxLength value="255"/>
        </xsd:restriction>
      </xsd:simpleType>
    </xsd:element>
    <xsd:element name="NOFA_x0020_Category" ma:index="9" nillable="true" ma:displayName="NOFA Category" ma:default="" ma:format="Dropdown" ma:indexed="true" ma:internalName="NOFA_x0020_Category">
      <xsd:simpleType>
        <xsd:restriction base="dms:Choice">
          <xsd:enumeration value="New Production"/>
          <xsd:enumeration value="Stabilization"/>
          <xsd:enumeration value="Preservation"/>
        </xsd:restriction>
      </xsd:simpleType>
    </xsd:element>
    <xsd:element name="Development_x0020_Organization" ma:index="10" nillable="true" ma:displayName="Development Organization" ma:default="" ma:internalName="Development_x0020_Organization">
      <xsd:simpleType>
        <xsd:restriction base="dms:Text">
          <xsd:maxLength value="255"/>
        </xsd:restriction>
      </xsd:simpleType>
    </xsd:element>
    <xsd:element name="Phase" ma:index="24" nillable="true" ma:displayName="Phase" ma:format="Dropdown" ma:internalName="Phase">
      <xsd:simpleType>
        <xsd:restriction base="dms:Choice">
          <xsd:enumeration value="NOFA"/>
          <xsd:enumeration value="Early Concept"/>
          <xsd:enumeration value="Predevelopment"/>
          <xsd:enumeration value="Pre-Construction"/>
          <xsd:enumeration value="Construction"/>
          <xsd:enumeration value="Close-Out"/>
          <xsd:enumeration value="Compliance"/>
        </xsd:restriction>
      </xsd:simpleType>
    </xsd:element>
    <xsd:element name="Status" ma:index="26" nillable="true" ma:displayName="Status" ma:default="Submitted" ma:format="Dropdown" ma:internalName="Status0">
      <xsd:simpleType>
        <xsd:restriction base="dms:Choice">
          <xsd:enumeration value="Submitted"/>
          <xsd:enumeration value="Pending"/>
          <xsd:enumeration value="Choice 3"/>
          <xsd:enumeration value="Paid"/>
        </xsd:restriction>
      </xsd:simpleType>
    </xsd:element>
    <xsd:element name="Cascadia_x0020_SOT_x003a__x0020_Project_x0020_Status" ma:index="27" nillable="true" ma:displayName="Cascadia SOT: Project Status" ma:default="NOFA Applicant: Awarded" ma:description="NOFA Applicant: Awarded&#10;NOFA Applicant: Denied&#10;Active&#10;Close-Out&#10;Closed" ma:format="Dropdown" ma:internalName="Cascadia_x0020_SOT_x003A__x0020_Project_x0020_Status">
      <xsd:simpleType>
        <xsd:restriction base="dms:Choice">
          <xsd:enumeration value="NOFA Applicant: Awarded"/>
          <xsd:enumeration value="NOFA Applicant: Denied"/>
          <xsd:enumeration value="Active"/>
          <xsd:enumeration value="Close-Out"/>
          <xsd:enumeration value="Closed"/>
        </xsd:restriction>
      </xsd:simpleType>
    </xsd:element>
    <xsd:element name="Funder_x002f_Source" ma:index="28" nillable="true" ma:displayName="Funder/Source" ma:format="Dropdown" ma:internalName="Funder_x002F_Source">
      <xsd:simpleType>
        <xsd:restriction base="dms:Choice">
          <xsd:enumeration value="City of Seattle (OH)"/>
          <xsd:enumeration value="WA State HTF"/>
          <xsd:enumeration value="HUD HOME"/>
          <xsd:enumeration value="HUD CDBG"/>
          <xsd:enumeration value="LIHTC Equity (Investor Name optional)"/>
          <xsd:enumeration value="Private Lender"/>
          <xsd:enumeration value="King County"/>
          <xsd:enumeration value="Amazon HEF"/>
          <xsd:enumeration value="Sponsor Loan"/>
          <xsd:enumeration value="WSHFC"/>
          <xsd:enumeration value="Philantropic/Gra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56096a-e4a6-44b5-8411-a5ec9b591b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ssetManager" ma:index="14" nillable="true" ma:displayName="Asset Manager" ma:format="Dropdown" ma:indexed="true" ma:list="UserInfo" ma:SharePointGroup="0" ma:internalName="AssetManag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etsThreshold" ma:index="15" nillable="true" ma:displayName="Meets Threshold" ma:format="Dropdown" ma:indexed="true" ma:internalName="MeetsThreshold">
      <xsd:simpleType>
        <xsd:restriction base="dms:Choice">
          <xsd:enumeration value="Yes"/>
          <xsd:enumeration value="No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ec48df8-e8cc-4a73-a73e-519b29584a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tatus" ma:index="23" nillable="true" ma:displayName="Status" ma:format="Dropdown" ma:internalName="Status">
      <xsd:simpleType>
        <xsd:restriction base="dms:Text">
          <xsd:maxLength value="255"/>
        </xsd:restriction>
      </xsd:simpleType>
    </xsd:element>
    <xsd:element name="PolicyandPlanning" ma:index="29" nillable="true" ma:displayName="Policy and Planning" ma:format="Dropdown" ma:list="UserInfo" ma:SharePointGroup="0" ma:internalName="PolicyandPlanning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inimumRequirements" ma:index="30" nillable="true" ma:displayName="Minimum Requirements" ma:format="Dropdown" ma:internalName="MinimumRequirements">
      <xsd:simpleType>
        <xsd:restriction base="dms:Choice">
          <xsd:enumeration value="Meets Minimum Requirements"/>
          <xsd:enumeration value="Does Not Meet Minimum Requirements"/>
          <xsd:enumeration value="Approaching"/>
        </xsd:restriction>
      </xsd:simpleType>
    </xsd:element>
    <xsd:element name="ProjectID" ma:index="31" nillable="true" ma:displayName="ProjectID" ma:internalName="ProjectID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a25c-25db-4634-b347-87ab0af10b2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36ccfde-e3be-45bf-a7f7-bf8cf891dac6}" ma:internalName="TaxCatchAll" ma:showField="CatchAllData" ma:web="4e586be9-39f3-4ced-a0e0-68d383f766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25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0CD351-0561-4B41-9079-EB7703943CEB}">
  <ds:schemaRefs>
    <ds:schemaRef ds:uri="http://purl.org/dc/dcmitype/"/>
    <ds:schemaRef ds:uri="7356096a-e4a6-44b5-8411-a5ec9b591b0c"/>
    <ds:schemaRef ds:uri="http://purl.org/dc/terms/"/>
    <ds:schemaRef ds:uri="http://schemas.microsoft.com/office/2006/documentManagement/types"/>
    <ds:schemaRef ds:uri="http://purl.org/dc/elements/1.1/"/>
    <ds:schemaRef ds:uri="http://schemas.microsoft.com/sharepoint/v3/fields"/>
    <ds:schemaRef ds:uri="4e586be9-39f3-4ced-a0e0-68d383f76674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7c2a25c-25db-4634-b347-87ab0af10b2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7A7F5E-152F-45CD-81A4-975C4E1672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586be9-39f3-4ced-a0e0-68d383f76674"/>
    <ds:schemaRef ds:uri="7356096a-e4a6-44b5-8411-a5ec9b591b0c"/>
    <ds:schemaRef ds:uri="97c2a25c-25db-4634-b347-87ab0af10b27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A82C13-6FD8-4D5E-B1CD-6BADBA76DEB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62f23f7-e650-410c-b749-92297414ea08}" enabled="1" method="Standard" siteId="{78e61e45-6beb-4009-8f99-359d8b54f4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City of Seattle Template</Template>
  <TotalTime>2737</TotalTime>
  <Words>604</Words>
  <Application>Microsoft Office PowerPoint</Application>
  <PresentationFormat>Widescreen</PresentationFormat>
  <Paragraphs>88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Seattle Text</vt:lpstr>
      <vt:lpstr>Calibri</vt:lpstr>
      <vt:lpstr>Arial,Sans-Serif</vt:lpstr>
      <vt:lpstr>Arial</vt:lpstr>
      <vt:lpstr>Office Theme</vt:lpstr>
      <vt:lpstr>2026 NOFA Information Session</vt:lpstr>
      <vt:lpstr>Purpose of This Session</vt:lpstr>
      <vt:lpstr>2026 NOFA TIMELINE</vt:lpstr>
      <vt:lpstr>Funding Availability </vt:lpstr>
      <vt:lpstr>Threshold &amp; Minimum Requirements</vt:lpstr>
      <vt:lpstr>2026 NOFA Priorities - Location</vt:lpstr>
      <vt:lpstr>2026 NOFA Priorities - Population</vt:lpstr>
      <vt:lpstr>2026 NOFA Priorities - Readiness</vt:lpstr>
      <vt:lpstr>2026 NOFA Priorities</vt:lpstr>
      <vt:lpstr>Competitive Evaluation Criteria</vt:lpstr>
      <vt:lpstr>Application Limits </vt:lpstr>
      <vt:lpstr>Application Tips</vt:lpstr>
      <vt:lpstr>Summary </vt:lpstr>
      <vt:lpstr>Questions &amp; 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Raybern, Nona</dc:creator>
  <cp:lastModifiedBy>Raybern, Nona</cp:lastModifiedBy>
  <cp:revision>3</cp:revision>
  <dcterms:created xsi:type="dcterms:W3CDTF">2023-04-19T19:15:55Z</dcterms:created>
  <dcterms:modified xsi:type="dcterms:W3CDTF">2026-08-03T14:18:23Z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0x010100C0BE7FEA751EE849A642E5378A7D92B7</vt:lpwstr>
  </property>
  <property fmtid="{D5CDD505-2E9C-101B-9397-08002B2CF9AE}" pid="3" name="_dlc_DocIdItemGuid">
    <vt:lpwstr>77b8420c-1687-42c6-b493-c12dcd150d09</vt:lpwstr>
  </property>
  <property fmtid="{D5CDD505-2E9C-101B-9397-08002B2CF9AE}" pid="4" name="MediaServiceImageTags">
    <vt:lpwstr/>
  </property>
</Properties>
</file>