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handoutMasterIdLst>
    <p:handoutMasterId r:id="rId33"/>
  </p:handoutMasterIdLst>
  <p:sldIdLst>
    <p:sldId id="256" r:id="rId5"/>
    <p:sldId id="426" r:id="rId6"/>
    <p:sldId id="415" r:id="rId7"/>
    <p:sldId id="439" r:id="rId8"/>
    <p:sldId id="427" r:id="rId9"/>
    <p:sldId id="428" r:id="rId10"/>
    <p:sldId id="429" r:id="rId11"/>
    <p:sldId id="430" r:id="rId12"/>
    <p:sldId id="431" r:id="rId13"/>
    <p:sldId id="412" r:id="rId14"/>
    <p:sldId id="423" r:id="rId15"/>
    <p:sldId id="434" r:id="rId16"/>
    <p:sldId id="440" r:id="rId17"/>
    <p:sldId id="442" r:id="rId18"/>
    <p:sldId id="443" r:id="rId19"/>
    <p:sldId id="444" r:id="rId20"/>
    <p:sldId id="417" r:id="rId21"/>
    <p:sldId id="422" r:id="rId22"/>
    <p:sldId id="419" r:id="rId23"/>
    <p:sldId id="421" r:id="rId24"/>
    <p:sldId id="409" r:id="rId25"/>
    <p:sldId id="410" r:id="rId26"/>
    <p:sldId id="435" r:id="rId27"/>
    <p:sldId id="436" r:id="rId28"/>
    <p:sldId id="418" r:id="rId29"/>
    <p:sldId id="445" r:id="rId30"/>
    <p:sldId id="414" r:id="rId31"/>
  </p:sldIdLst>
  <p:sldSz cx="12192000" cy="6858000"/>
  <p:notesSz cx="7077075" cy="9363075"/>
  <p:embeddedFontLst>
    <p:embeddedFont>
      <p:font typeface="Seattle Text"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859CBD-6F3B-41DB-A427-DB0E3A38C784}">
          <p14:sldIdLst>
            <p14:sldId id="256"/>
            <p14:sldId id="426"/>
            <p14:sldId id="415"/>
            <p14:sldId id="439"/>
            <p14:sldId id="427"/>
            <p14:sldId id="428"/>
            <p14:sldId id="429"/>
            <p14:sldId id="430"/>
            <p14:sldId id="431"/>
            <p14:sldId id="412"/>
            <p14:sldId id="423"/>
            <p14:sldId id="434"/>
            <p14:sldId id="440"/>
            <p14:sldId id="442"/>
            <p14:sldId id="443"/>
            <p14:sldId id="444"/>
            <p14:sldId id="417"/>
            <p14:sldId id="422"/>
            <p14:sldId id="419"/>
            <p14:sldId id="421"/>
            <p14:sldId id="409"/>
            <p14:sldId id="410"/>
            <p14:sldId id="435"/>
            <p14:sldId id="436"/>
            <p14:sldId id="418"/>
            <p14:sldId id="445"/>
            <p14:sldId id="4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Dave" initials="WD" lastIdx="1" clrIdx="0">
    <p:extLst>
      <p:ext uri="{19B8F6BF-5375-455C-9EA6-DF929625EA0E}">
        <p15:presenceInfo xmlns:p15="http://schemas.microsoft.com/office/powerpoint/2012/main" userId="Wright, Dave" providerId="None"/>
      </p:ext>
    </p:extLst>
  </p:cmAuthor>
  <p:cmAuthor id="2" name="Alderks, Adelaide" initials="AA" lastIdx="11" clrIdx="1">
    <p:extLst>
      <p:ext uri="{19B8F6BF-5375-455C-9EA6-DF929625EA0E}">
        <p15:presenceInfo xmlns:p15="http://schemas.microsoft.com/office/powerpoint/2012/main" userId="S::adelaide.alderks@seattle.gov::46196c7b-6da6-46c9-b7de-62f7e6c8fcc7" providerId="AD"/>
      </p:ext>
    </p:extLst>
  </p:cmAuthor>
  <p:cmAuthor id="3" name="Wright, Dave" initials="WD [2]" lastIdx="7" clrIdx="2">
    <p:extLst>
      <p:ext uri="{19B8F6BF-5375-455C-9EA6-DF929625EA0E}">
        <p15:presenceInfo xmlns:p15="http://schemas.microsoft.com/office/powerpoint/2012/main" userId="S::dave.wright@seattle.gov::e29fa529-a7d7-40fd-8eff-8d6e27c1e460" providerId="AD"/>
      </p:ext>
    </p:extLst>
  </p:cmAuthor>
  <p:cmAuthor id="4" name="Scheele, Andrea" initials="SA" lastIdx="1" clrIdx="3">
    <p:extLst>
      <p:ext uri="{19B8F6BF-5375-455C-9EA6-DF929625EA0E}">
        <p15:presenceInfo xmlns:p15="http://schemas.microsoft.com/office/powerpoint/2012/main" userId="S::andrea.scheele@seattle.gov::6474a713-0513-4e6f-8246-2761adef21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127B"/>
    <a:srgbClr val="4C545F"/>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83401" autoAdjust="0"/>
  </p:normalViewPr>
  <p:slideViewPr>
    <p:cSldViewPr snapToGrid="0">
      <p:cViewPr varScale="1">
        <p:scale>
          <a:sx n="58" d="100"/>
          <a:sy n="58" d="100"/>
        </p:scale>
        <p:origin x="1560" y="72"/>
      </p:cViewPr>
      <p:guideLst/>
    </p:cSldViewPr>
  </p:slideViewPr>
  <p:outlineViewPr>
    <p:cViewPr>
      <p:scale>
        <a:sx n="33" d="100"/>
        <a:sy n="33" d="100"/>
      </p:scale>
      <p:origin x="0" y="-47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70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4BDD3A-B91A-4E7B-FF59-413D5C1BE546}"/>
              </a:ext>
            </a:extLst>
          </p:cNvPr>
          <p:cNvSpPr>
            <a:spLocks noGrp="1"/>
          </p:cNvSpPr>
          <p:nvPr>
            <p:ph type="hdr" sz="quarter"/>
          </p:nvPr>
        </p:nvSpPr>
        <p:spPr>
          <a:xfrm>
            <a:off x="0" y="1"/>
            <a:ext cx="3067374" cy="470072"/>
          </a:xfrm>
          <a:prstGeom prst="rect">
            <a:avLst/>
          </a:prstGeom>
        </p:spPr>
        <p:txBody>
          <a:bodyPr vert="horz" lIns="92181" tIns="46090" rIns="92181" bIns="4609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AB09FED-33EC-8BAA-87C2-96C8CAE79398}"/>
              </a:ext>
            </a:extLst>
          </p:cNvPr>
          <p:cNvSpPr>
            <a:spLocks noGrp="1"/>
          </p:cNvSpPr>
          <p:nvPr>
            <p:ph type="dt" sz="quarter" idx="1"/>
          </p:nvPr>
        </p:nvSpPr>
        <p:spPr>
          <a:xfrm>
            <a:off x="4008100" y="1"/>
            <a:ext cx="3067374" cy="470072"/>
          </a:xfrm>
          <a:prstGeom prst="rect">
            <a:avLst/>
          </a:prstGeom>
        </p:spPr>
        <p:txBody>
          <a:bodyPr vert="horz" lIns="92181" tIns="46090" rIns="92181" bIns="46090" rtlCol="0"/>
          <a:lstStyle>
            <a:lvl1pPr algn="r">
              <a:defRPr sz="1200"/>
            </a:lvl1pPr>
          </a:lstStyle>
          <a:p>
            <a:fld id="{F772CCD1-E1B9-481D-88EB-92EC509FEA88}" type="datetimeFigureOut">
              <a:rPr lang="en-US" smtClean="0"/>
              <a:t>6/1/2026</a:t>
            </a:fld>
            <a:endParaRPr lang="en-US" dirty="0"/>
          </a:p>
        </p:txBody>
      </p:sp>
      <p:sp>
        <p:nvSpPr>
          <p:cNvPr id="4" name="Footer Placeholder 3">
            <a:extLst>
              <a:ext uri="{FF2B5EF4-FFF2-40B4-BE49-F238E27FC236}">
                <a16:creationId xmlns:a16="http://schemas.microsoft.com/office/drawing/2014/main" id="{0FA91616-85F3-47B2-B63D-416E138854F2}"/>
              </a:ext>
            </a:extLst>
          </p:cNvPr>
          <p:cNvSpPr>
            <a:spLocks noGrp="1"/>
          </p:cNvSpPr>
          <p:nvPr>
            <p:ph type="ftr" sz="quarter" idx="2"/>
          </p:nvPr>
        </p:nvSpPr>
        <p:spPr>
          <a:xfrm>
            <a:off x="0" y="8893003"/>
            <a:ext cx="3067374" cy="470072"/>
          </a:xfrm>
          <a:prstGeom prst="rect">
            <a:avLst/>
          </a:prstGeom>
        </p:spPr>
        <p:txBody>
          <a:bodyPr vert="horz" lIns="92181" tIns="46090" rIns="92181" bIns="4609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B78527-6B44-2361-CC38-06A7FCD10C3B}"/>
              </a:ext>
            </a:extLst>
          </p:cNvPr>
          <p:cNvSpPr>
            <a:spLocks noGrp="1"/>
          </p:cNvSpPr>
          <p:nvPr>
            <p:ph type="sldNum" sz="quarter" idx="3"/>
          </p:nvPr>
        </p:nvSpPr>
        <p:spPr>
          <a:xfrm>
            <a:off x="4008100" y="8893003"/>
            <a:ext cx="3067374" cy="470072"/>
          </a:xfrm>
          <a:prstGeom prst="rect">
            <a:avLst/>
          </a:prstGeom>
        </p:spPr>
        <p:txBody>
          <a:bodyPr vert="horz" lIns="92181" tIns="46090" rIns="92181" bIns="46090" rtlCol="0" anchor="b"/>
          <a:lstStyle>
            <a:lvl1pPr algn="r">
              <a:defRPr sz="1200"/>
            </a:lvl1pPr>
          </a:lstStyle>
          <a:p>
            <a:fld id="{D718C3EE-6174-4A6E-8B22-AEA53436944E}" type="slidenum">
              <a:rPr lang="en-US" smtClean="0"/>
              <a:t>‹#›</a:t>
            </a:fld>
            <a:endParaRPr lang="en-US" dirty="0"/>
          </a:p>
        </p:txBody>
      </p:sp>
    </p:spTree>
    <p:extLst>
      <p:ext uri="{BB962C8B-B14F-4D97-AF65-F5344CB8AC3E}">
        <p14:creationId xmlns:p14="http://schemas.microsoft.com/office/powerpoint/2010/main" val="299357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FE30D6C5-8F86-424F-B3EC-AF4A62255F65}" type="datetimeFigureOut">
              <a:rPr lang="en-US" smtClean="0"/>
              <a:t>6/1/2026</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A5596434-097F-40E6-B7E4-EC043ACA2D64}" type="slidenum">
              <a:rPr lang="en-US" smtClean="0"/>
              <a:t>‹#›</a:t>
            </a:fld>
            <a:endParaRPr lang="en-US" dirty="0"/>
          </a:p>
        </p:txBody>
      </p:sp>
    </p:spTree>
    <p:extLst>
      <p:ext uri="{BB962C8B-B14F-4D97-AF65-F5344CB8AC3E}">
        <p14:creationId xmlns:p14="http://schemas.microsoft.com/office/powerpoint/2010/main" val="24599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96434-097F-40E6-B7E4-EC043ACA2D64}" type="slidenum">
              <a:rPr lang="en-US" smtClean="0"/>
              <a:t>1</a:t>
            </a:fld>
            <a:endParaRPr lang="en-US" dirty="0"/>
          </a:p>
        </p:txBody>
      </p:sp>
    </p:spTree>
    <p:extLst>
      <p:ext uri="{BB962C8B-B14F-4D97-AF65-F5344CB8AC3E}">
        <p14:creationId xmlns:p14="http://schemas.microsoft.com/office/powerpoint/2010/main" val="371445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10</a:t>
            </a:fld>
            <a:endParaRPr lang="en-US" dirty="0"/>
          </a:p>
        </p:txBody>
      </p:sp>
    </p:spTree>
    <p:extLst>
      <p:ext uri="{BB962C8B-B14F-4D97-AF65-F5344CB8AC3E}">
        <p14:creationId xmlns:p14="http://schemas.microsoft.com/office/powerpoint/2010/main" val="147117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11</a:t>
            </a:fld>
            <a:endParaRPr lang="en-US" dirty="0"/>
          </a:p>
        </p:txBody>
      </p:sp>
    </p:spTree>
    <p:extLst>
      <p:ext uri="{BB962C8B-B14F-4D97-AF65-F5344CB8AC3E}">
        <p14:creationId xmlns:p14="http://schemas.microsoft.com/office/powerpoint/2010/main" val="117124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12</a:t>
            </a:fld>
            <a:endParaRPr lang="en-US" dirty="0"/>
          </a:p>
        </p:txBody>
      </p:sp>
    </p:spTree>
    <p:extLst>
      <p:ext uri="{BB962C8B-B14F-4D97-AF65-F5344CB8AC3E}">
        <p14:creationId xmlns:p14="http://schemas.microsoft.com/office/powerpoint/2010/main" val="18639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13</a:t>
            </a:fld>
            <a:endParaRPr lang="en-US" dirty="0"/>
          </a:p>
        </p:txBody>
      </p:sp>
    </p:spTree>
    <p:extLst>
      <p:ext uri="{BB962C8B-B14F-4D97-AF65-F5344CB8AC3E}">
        <p14:creationId xmlns:p14="http://schemas.microsoft.com/office/powerpoint/2010/main" val="2487334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14</a:t>
            </a:fld>
            <a:endParaRPr lang="en-US" dirty="0"/>
          </a:p>
        </p:txBody>
      </p:sp>
    </p:spTree>
    <p:extLst>
      <p:ext uri="{BB962C8B-B14F-4D97-AF65-F5344CB8AC3E}">
        <p14:creationId xmlns:p14="http://schemas.microsoft.com/office/powerpoint/2010/main" val="327412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15</a:t>
            </a:fld>
            <a:endParaRPr lang="en-US" dirty="0"/>
          </a:p>
        </p:txBody>
      </p:sp>
    </p:spTree>
    <p:extLst>
      <p:ext uri="{BB962C8B-B14F-4D97-AF65-F5344CB8AC3E}">
        <p14:creationId xmlns:p14="http://schemas.microsoft.com/office/powerpoint/2010/main" val="249920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16</a:t>
            </a:fld>
            <a:endParaRPr lang="en-US" dirty="0"/>
          </a:p>
        </p:txBody>
      </p:sp>
    </p:spTree>
    <p:extLst>
      <p:ext uri="{BB962C8B-B14F-4D97-AF65-F5344CB8AC3E}">
        <p14:creationId xmlns:p14="http://schemas.microsoft.com/office/powerpoint/2010/main" val="472862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17</a:t>
            </a:fld>
            <a:endParaRPr lang="en-US" dirty="0"/>
          </a:p>
        </p:txBody>
      </p:sp>
    </p:spTree>
    <p:extLst>
      <p:ext uri="{BB962C8B-B14F-4D97-AF65-F5344CB8AC3E}">
        <p14:creationId xmlns:p14="http://schemas.microsoft.com/office/powerpoint/2010/main" val="115187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18</a:t>
            </a:fld>
            <a:endParaRPr lang="en-US" dirty="0"/>
          </a:p>
        </p:txBody>
      </p:sp>
    </p:spTree>
    <p:extLst>
      <p:ext uri="{BB962C8B-B14F-4D97-AF65-F5344CB8AC3E}">
        <p14:creationId xmlns:p14="http://schemas.microsoft.com/office/powerpoint/2010/main" val="22760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19</a:t>
            </a:fld>
            <a:endParaRPr lang="en-US" dirty="0"/>
          </a:p>
        </p:txBody>
      </p:sp>
    </p:spTree>
    <p:extLst>
      <p:ext uri="{BB962C8B-B14F-4D97-AF65-F5344CB8AC3E}">
        <p14:creationId xmlns:p14="http://schemas.microsoft.com/office/powerpoint/2010/main" val="294356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a:t>
            </a:fld>
            <a:endParaRPr lang="en-US" dirty="0"/>
          </a:p>
        </p:txBody>
      </p:sp>
    </p:spTree>
    <p:extLst>
      <p:ext uri="{BB962C8B-B14F-4D97-AF65-F5344CB8AC3E}">
        <p14:creationId xmlns:p14="http://schemas.microsoft.com/office/powerpoint/2010/main" val="82257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20</a:t>
            </a:fld>
            <a:endParaRPr lang="en-US" dirty="0"/>
          </a:p>
        </p:txBody>
      </p:sp>
    </p:spTree>
    <p:extLst>
      <p:ext uri="{BB962C8B-B14F-4D97-AF65-F5344CB8AC3E}">
        <p14:creationId xmlns:p14="http://schemas.microsoft.com/office/powerpoint/2010/main" val="352590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21</a:t>
            </a:fld>
            <a:endParaRPr lang="en-US" dirty="0"/>
          </a:p>
        </p:txBody>
      </p:sp>
    </p:spTree>
    <p:extLst>
      <p:ext uri="{BB962C8B-B14F-4D97-AF65-F5344CB8AC3E}">
        <p14:creationId xmlns:p14="http://schemas.microsoft.com/office/powerpoint/2010/main" val="808727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22</a:t>
            </a:fld>
            <a:endParaRPr lang="en-US" dirty="0"/>
          </a:p>
        </p:txBody>
      </p:sp>
    </p:spTree>
    <p:extLst>
      <p:ext uri="{BB962C8B-B14F-4D97-AF65-F5344CB8AC3E}">
        <p14:creationId xmlns:p14="http://schemas.microsoft.com/office/powerpoint/2010/main" val="2982325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23</a:t>
            </a:fld>
            <a:endParaRPr lang="en-US" dirty="0"/>
          </a:p>
        </p:txBody>
      </p:sp>
    </p:spTree>
    <p:extLst>
      <p:ext uri="{BB962C8B-B14F-4D97-AF65-F5344CB8AC3E}">
        <p14:creationId xmlns:p14="http://schemas.microsoft.com/office/powerpoint/2010/main" val="3722673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24</a:t>
            </a:fld>
            <a:endParaRPr lang="en-US" dirty="0"/>
          </a:p>
        </p:txBody>
      </p:sp>
    </p:spTree>
    <p:extLst>
      <p:ext uri="{BB962C8B-B14F-4D97-AF65-F5344CB8AC3E}">
        <p14:creationId xmlns:p14="http://schemas.microsoft.com/office/powerpoint/2010/main" val="3885764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25</a:t>
            </a:fld>
            <a:endParaRPr lang="en-US" dirty="0"/>
          </a:p>
        </p:txBody>
      </p:sp>
    </p:spTree>
    <p:extLst>
      <p:ext uri="{BB962C8B-B14F-4D97-AF65-F5344CB8AC3E}">
        <p14:creationId xmlns:p14="http://schemas.microsoft.com/office/powerpoint/2010/main" val="126688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26</a:t>
            </a:fld>
            <a:endParaRPr lang="en-US" dirty="0"/>
          </a:p>
        </p:txBody>
      </p:sp>
    </p:spTree>
    <p:extLst>
      <p:ext uri="{BB962C8B-B14F-4D97-AF65-F5344CB8AC3E}">
        <p14:creationId xmlns:p14="http://schemas.microsoft.com/office/powerpoint/2010/main" val="670872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27</a:t>
            </a:fld>
            <a:endParaRPr lang="en-US" dirty="0"/>
          </a:p>
        </p:txBody>
      </p:sp>
    </p:spTree>
    <p:extLst>
      <p:ext uri="{BB962C8B-B14F-4D97-AF65-F5344CB8AC3E}">
        <p14:creationId xmlns:p14="http://schemas.microsoft.com/office/powerpoint/2010/main" val="72810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3</a:t>
            </a:fld>
            <a:endParaRPr lang="en-US" dirty="0"/>
          </a:p>
        </p:txBody>
      </p:sp>
    </p:spTree>
    <p:extLst>
      <p:ext uri="{BB962C8B-B14F-4D97-AF65-F5344CB8AC3E}">
        <p14:creationId xmlns:p14="http://schemas.microsoft.com/office/powerpoint/2010/main" val="257285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4</a:t>
            </a:fld>
            <a:endParaRPr lang="en-US" dirty="0"/>
          </a:p>
        </p:txBody>
      </p:sp>
    </p:spTree>
    <p:extLst>
      <p:ext uri="{BB962C8B-B14F-4D97-AF65-F5344CB8AC3E}">
        <p14:creationId xmlns:p14="http://schemas.microsoft.com/office/powerpoint/2010/main" val="11821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5</a:t>
            </a:fld>
            <a:endParaRPr lang="en-US" dirty="0"/>
          </a:p>
        </p:txBody>
      </p:sp>
    </p:spTree>
    <p:extLst>
      <p:ext uri="{BB962C8B-B14F-4D97-AF65-F5344CB8AC3E}">
        <p14:creationId xmlns:p14="http://schemas.microsoft.com/office/powerpoint/2010/main" val="256324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6</a:t>
            </a:fld>
            <a:endParaRPr lang="en-US" dirty="0"/>
          </a:p>
        </p:txBody>
      </p:sp>
    </p:spTree>
    <p:extLst>
      <p:ext uri="{BB962C8B-B14F-4D97-AF65-F5344CB8AC3E}">
        <p14:creationId xmlns:p14="http://schemas.microsoft.com/office/powerpoint/2010/main" val="278291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7</a:t>
            </a:fld>
            <a:endParaRPr lang="en-US" dirty="0"/>
          </a:p>
        </p:txBody>
      </p:sp>
    </p:spTree>
    <p:extLst>
      <p:ext uri="{BB962C8B-B14F-4D97-AF65-F5344CB8AC3E}">
        <p14:creationId xmlns:p14="http://schemas.microsoft.com/office/powerpoint/2010/main" val="52421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8</a:t>
            </a:fld>
            <a:endParaRPr lang="en-US" dirty="0"/>
          </a:p>
        </p:txBody>
      </p:sp>
    </p:spTree>
    <p:extLst>
      <p:ext uri="{BB962C8B-B14F-4D97-AF65-F5344CB8AC3E}">
        <p14:creationId xmlns:p14="http://schemas.microsoft.com/office/powerpoint/2010/main" val="255422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96434-097F-40E6-B7E4-EC043ACA2D64}" type="slidenum">
              <a:rPr lang="en-US" smtClean="0"/>
              <a:t>9</a:t>
            </a:fld>
            <a:endParaRPr lang="en-US" dirty="0"/>
          </a:p>
        </p:txBody>
      </p:sp>
    </p:spTree>
    <p:extLst>
      <p:ext uri="{BB962C8B-B14F-4D97-AF65-F5344CB8AC3E}">
        <p14:creationId xmlns:p14="http://schemas.microsoft.com/office/powerpoint/2010/main" val="1887444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rotWithShape="1">
          <a:blip r:embed="rId2">
            <a:alphaModFix/>
          </a:blip>
          <a:srcRect b="23492"/>
          <a:stretch/>
        </p:blipFill>
        <p:spPr>
          <a:xfrm>
            <a:off x="-25054" y="0"/>
            <a:ext cx="12217054"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noChangeAspect="1"/>
          </p:cNvPicPr>
          <p:nvPr userDrawn="1"/>
        </p:nvPicPr>
        <p:blipFill>
          <a:blip r:embed="rId3"/>
          <a:stretch>
            <a:fillRect/>
          </a:stretch>
        </p:blipFill>
        <p:spPr>
          <a:xfrm>
            <a:off x="-25054" y="0"/>
            <a:ext cx="12217054"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5400" b="1">
                <a:solidFill>
                  <a:schemeClr val="tx1"/>
                </a:solidFill>
              </a:defRPr>
            </a:lvl1pPr>
          </a:lstStyle>
          <a:p>
            <a:r>
              <a:rPr lang="en-US" dirty="0"/>
              <a:t>Fire and Police Exams Unit</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Overview and 2018 Changes</a:t>
            </a:r>
          </a:p>
        </p:txBody>
      </p:sp>
      <p:pic>
        <p:nvPicPr>
          <p:cNvPr id="10" name="Picture 9">
            <a:extLst>
              <a:ext uri="{FF2B5EF4-FFF2-40B4-BE49-F238E27FC236}">
                <a16:creationId xmlns:a16="http://schemas.microsoft.com/office/drawing/2014/main" id="{B4A7E2E5-B5A7-494A-ADB5-BD542C1378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89720" y="6000978"/>
            <a:ext cx="3002280" cy="935678"/>
          </a:xfrm>
          <a:prstGeom prst="rect">
            <a:avLst/>
          </a:prstGeom>
        </p:spPr>
      </p:pic>
      <p:sp>
        <p:nvSpPr>
          <p:cNvPr id="7" name="Date Placeholder 2">
            <a:extLst>
              <a:ext uri="{FF2B5EF4-FFF2-40B4-BE49-F238E27FC236}">
                <a16:creationId xmlns:a16="http://schemas.microsoft.com/office/drawing/2014/main" id="{EB83ACB6-9489-47C8-95AD-D14015BD4534}"/>
              </a:ext>
            </a:extLst>
          </p:cNvPr>
          <p:cNvSpPr>
            <a:spLocks noGrp="1"/>
          </p:cNvSpPr>
          <p:nvPr>
            <p:ph type="dt" sz="half" idx="10"/>
          </p:nvPr>
        </p:nvSpPr>
        <p:spPr>
          <a:xfrm>
            <a:off x="851149" y="6327571"/>
            <a:ext cx="1165167" cy="365125"/>
          </a:xfrm>
          <a:prstGeom prst="rect">
            <a:avLst/>
          </a:prstGeom>
        </p:spPr>
        <p:txBody>
          <a:bodyPr/>
          <a:lstStyle>
            <a:lvl1pPr>
              <a:defRPr>
                <a:solidFill>
                  <a:schemeClr val="tx1"/>
                </a:solidFill>
              </a:defRPr>
            </a:lvl1pPr>
          </a:lstStyle>
          <a:p>
            <a:fld id="{11F8C4AC-4228-4B69-A7CD-BE3D31DEA8CA}" type="datetime1">
              <a:rPr lang="en-US" smtClean="0"/>
              <a:t>6/1/2026</a:t>
            </a:fld>
            <a:endParaRPr lang="en-US" dirty="0"/>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3A19-38BA-46F5-85F1-23CBF78F7AE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31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76EB-7842-4C62-B1EE-D83EB35AFD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9678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93037" y="5922323"/>
            <a:ext cx="2998963"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52400" y="6248284"/>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Date (xx/xx/xxxx)</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0" y="62482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0" y="6248283"/>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84478"/>
            <a:ext cx="12192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89720" y="5991605"/>
            <a:ext cx="3002280" cy="935678"/>
          </a:xfrm>
          <a:prstGeom prst="rect">
            <a:avLst/>
          </a:prstGeom>
        </p:spPr>
      </p:pic>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72" r:id="rId4"/>
  </p:sldLayoutIdLst>
  <p:hf sldNum="0" hdr="0" ftr="0" dt="0"/>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p:txBody>
          <a:bodyPr>
            <a:normAutofit/>
          </a:bodyPr>
          <a:lstStyle/>
          <a:p>
            <a:r>
              <a:rPr lang="en-US" dirty="0"/>
              <a:t>Open Public Meetings Act</a:t>
            </a:r>
            <a:br>
              <a:rPr lang="en-US" dirty="0"/>
            </a:br>
            <a:r>
              <a:rPr lang="en-US" dirty="0"/>
              <a:t>(OPMA) Training</a:t>
            </a:r>
            <a:br>
              <a:rPr lang="en-US" dirty="0"/>
            </a:br>
            <a:r>
              <a:rPr lang="en-US" sz="2800" dirty="0"/>
              <a:t>For Boards, Commissions, and Committees</a:t>
            </a:r>
            <a:br>
              <a:rPr lang="en-US" sz="2800" dirty="0"/>
            </a:br>
            <a:r>
              <a:rPr lang="en-US" sz="2800" dirty="0"/>
              <a:t>June 2026</a:t>
            </a:r>
            <a:endParaRPr lang="en-US" dirty="0"/>
          </a:p>
        </p:txBody>
      </p:sp>
      <p:pic>
        <p:nvPicPr>
          <p:cNvPr id="7" name="Picture 6" descr="Text&#10;&#10;Description automatically generated">
            <a:extLst>
              <a:ext uri="{FF2B5EF4-FFF2-40B4-BE49-F238E27FC236}">
                <a16:creationId xmlns:a16="http://schemas.microsoft.com/office/drawing/2014/main" id="{6A544BDC-37D9-5B02-6D17-C51454531BDC}"/>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0" y="6040966"/>
            <a:ext cx="4089400" cy="886399"/>
          </a:xfrm>
          <a:prstGeom prst="rect">
            <a:avLst/>
          </a:prstGeom>
        </p:spPr>
      </p:pic>
      <p:sp>
        <p:nvSpPr>
          <p:cNvPr id="3" name="TextBox 2">
            <a:extLst>
              <a:ext uri="{FF2B5EF4-FFF2-40B4-BE49-F238E27FC236}">
                <a16:creationId xmlns:a16="http://schemas.microsoft.com/office/drawing/2014/main" id="{A62DE46A-D7E2-A0B9-11EF-BADEAB561668}"/>
              </a:ext>
            </a:extLst>
          </p:cNvPr>
          <p:cNvSpPr txBox="1"/>
          <p:nvPr/>
        </p:nvSpPr>
        <p:spPr>
          <a:xfrm>
            <a:off x="1524000" y="4731489"/>
            <a:ext cx="7630633" cy="1200329"/>
          </a:xfrm>
          <a:prstGeom prst="rect">
            <a:avLst/>
          </a:prstGeom>
          <a:noFill/>
        </p:spPr>
        <p:txBody>
          <a:bodyPr wrap="square" rtlCol="0">
            <a:spAutoFit/>
          </a:bodyPr>
          <a:lstStyle/>
          <a:p>
            <a:r>
              <a:rPr lang="en-US" sz="2400" dirty="0"/>
              <a:t>Presented By:</a:t>
            </a:r>
          </a:p>
          <a:p>
            <a:r>
              <a:rPr lang="en-US" sz="2400" dirty="0"/>
              <a:t>Gary Smith, Assistant City Attorney (Government Affairs Section Director)</a:t>
            </a:r>
          </a:p>
        </p:txBody>
      </p:sp>
    </p:spTree>
    <p:extLst>
      <p:ext uri="{BB962C8B-B14F-4D97-AF65-F5344CB8AC3E}">
        <p14:creationId xmlns:p14="http://schemas.microsoft.com/office/powerpoint/2010/main" val="270540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0E58-30D8-C49B-9092-D82B3BEAC5B5}"/>
              </a:ext>
            </a:extLst>
          </p:cNvPr>
          <p:cNvSpPr>
            <a:spLocks noGrp="1"/>
          </p:cNvSpPr>
          <p:nvPr>
            <p:ph type="title"/>
          </p:nvPr>
        </p:nvSpPr>
        <p:spPr/>
        <p:txBody>
          <a:bodyPr/>
          <a:lstStyle/>
          <a:p>
            <a:pPr algn="ctr"/>
            <a:r>
              <a:rPr lang="en-US" dirty="0">
                <a:solidFill>
                  <a:schemeClr val="tx1"/>
                </a:solidFill>
              </a:rPr>
              <a:t>Regular Meetings</a:t>
            </a:r>
          </a:p>
        </p:txBody>
      </p:sp>
      <p:sp>
        <p:nvSpPr>
          <p:cNvPr id="3" name="Content Placeholder 2">
            <a:extLst>
              <a:ext uri="{FF2B5EF4-FFF2-40B4-BE49-F238E27FC236}">
                <a16:creationId xmlns:a16="http://schemas.microsoft.com/office/drawing/2014/main" id="{1FAD8515-32D7-E005-70E4-BE0A947C1545}"/>
              </a:ext>
            </a:extLst>
          </p:cNvPr>
          <p:cNvSpPr>
            <a:spLocks noGrp="1"/>
          </p:cNvSpPr>
          <p:nvPr>
            <p:ph idx="1"/>
          </p:nvPr>
        </p:nvSpPr>
        <p:spPr>
          <a:xfrm>
            <a:off x="451413" y="1478251"/>
            <a:ext cx="11169569" cy="4419815"/>
          </a:xfrm>
        </p:spPr>
        <p:txBody>
          <a:bodyPr>
            <a:noAutofit/>
          </a:bodyPr>
          <a:lstStyle/>
          <a:p>
            <a:pPr marL="0" indent="0">
              <a:lnSpc>
                <a:spcPct val="110000"/>
              </a:lnSpc>
              <a:spcBef>
                <a:spcPts val="0"/>
              </a:spcBef>
              <a:spcAft>
                <a:spcPts val="600"/>
              </a:spcAft>
              <a:buNone/>
            </a:pPr>
            <a:r>
              <a:rPr lang="en-US" sz="3000" b="1" u="sng" dirty="0"/>
              <a:t>Regular</a:t>
            </a:r>
            <a:r>
              <a:rPr lang="en-US" sz="3000" dirty="0"/>
              <a:t> meetings are recurring meetings held in accordance with a periodic and fixed schedule as established ordinance, resolution, bylaw, or rule. </a:t>
            </a:r>
          </a:p>
          <a:p>
            <a:pPr lvl="1">
              <a:lnSpc>
                <a:spcPct val="110000"/>
              </a:lnSpc>
              <a:spcBef>
                <a:spcPts val="0"/>
              </a:spcBef>
              <a:spcAft>
                <a:spcPts val="600"/>
              </a:spcAft>
            </a:pPr>
            <a:r>
              <a:rPr lang="en-US" sz="3000" dirty="0"/>
              <a:t>The agenda must be posted online to a City website at least 24 hours in advance.</a:t>
            </a:r>
          </a:p>
          <a:p>
            <a:pPr lvl="1">
              <a:lnSpc>
                <a:spcPct val="110000"/>
              </a:lnSpc>
              <a:spcBef>
                <a:spcPts val="0"/>
              </a:spcBef>
              <a:spcAft>
                <a:spcPts val="600"/>
              </a:spcAft>
            </a:pPr>
            <a:r>
              <a:rPr lang="en-US" sz="3000" dirty="0"/>
              <a:t>The agenda can be modified subsequently. </a:t>
            </a:r>
          </a:p>
          <a:p>
            <a:pPr lvl="1">
              <a:lnSpc>
                <a:spcPct val="110000"/>
              </a:lnSpc>
              <a:spcBef>
                <a:spcPts val="0"/>
              </a:spcBef>
              <a:spcAft>
                <a:spcPts val="600"/>
              </a:spcAft>
            </a:pPr>
            <a:r>
              <a:rPr lang="en-US" sz="3000" dirty="0"/>
              <a:t>There are no restrictions on legally transacted business. </a:t>
            </a:r>
          </a:p>
          <a:p>
            <a:pPr lvl="1">
              <a:lnSpc>
                <a:spcPct val="110000"/>
              </a:lnSpc>
              <a:spcBef>
                <a:spcPts val="0"/>
              </a:spcBef>
              <a:spcAft>
                <a:spcPts val="600"/>
              </a:spcAft>
            </a:pPr>
            <a:r>
              <a:rPr lang="en-US" sz="3000" dirty="0"/>
              <a:t>Public comment may be required (see upcoming slide). </a:t>
            </a:r>
            <a:endParaRPr lang="en-US" sz="3000" b="1" u="sng" dirty="0"/>
          </a:p>
        </p:txBody>
      </p:sp>
      <p:pic>
        <p:nvPicPr>
          <p:cNvPr id="5" name="Picture 4" descr="Text&#10;&#10;Description automatically generated">
            <a:extLst>
              <a:ext uri="{FF2B5EF4-FFF2-40B4-BE49-F238E27FC236}">
                <a16:creationId xmlns:a16="http://schemas.microsoft.com/office/drawing/2014/main" id="{9095DD06-1195-8611-BAF1-E150A7365EFB}"/>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14435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0E58-30D8-C49B-9092-D82B3BEAC5B5}"/>
              </a:ext>
            </a:extLst>
          </p:cNvPr>
          <p:cNvSpPr>
            <a:spLocks noGrp="1"/>
          </p:cNvSpPr>
          <p:nvPr>
            <p:ph type="title"/>
          </p:nvPr>
        </p:nvSpPr>
        <p:spPr>
          <a:xfrm>
            <a:off x="838200" y="213518"/>
            <a:ext cx="10515600" cy="1325563"/>
          </a:xfrm>
        </p:spPr>
        <p:txBody>
          <a:bodyPr/>
          <a:lstStyle/>
          <a:p>
            <a:pPr algn="ctr"/>
            <a:r>
              <a:rPr lang="en-US" dirty="0">
                <a:solidFill>
                  <a:schemeClr val="tx1"/>
                </a:solidFill>
              </a:rPr>
              <a:t>Special Meetings</a:t>
            </a:r>
          </a:p>
        </p:txBody>
      </p:sp>
      <p:sp>
        <p:nvSpPr>
          <p:cNvPr id="3" name="Content Placeholder 2">
            <a:extLst>
              <a:ext uri="{FF2B5EF4-FFF2-40B4-BE49-F238E27FC236}">
                <a16:creationId xmlns:a16="http://schemas.microsoft.com/office/drawing/2014/main" id="{1FAD8515-32D7-E005-70E4-BE0A947C1545}"/>
              </a:ext>
            </a:extLst>
          </p:cNvPr>
          <p:cNvSpPr>
            <a:spLocks noGrp="1"/>
          </p:cNvSpPr>
          <p:nvPr>
            <p:ph idx="1"/>
          </p:nvPr>
        </p:nvSpPr>
        <p:spPr>
          <a:xfrm>
            <a:off x="243068" y="1603226"/>
            <a:ext cx="11331615" cy="4378473"/>
          </a:xfrm>
        </p:spPr>
        <p:txBody>
          <a:bodyPr>
            <a:noAutofit/>
          </a:bodyPr>
          <a:lstStyle/>
          <a:p>
            <a:pPr marL="457200" lvl="1" indent="0">
              <a:lnSpc>
                <a:spcPct val="110000"/>
              </a:lnSpc>
              <a:spcBef>
                <a:spcPts val="0"/>
              </a:spcBef>
              <a:spcAft>
                <a:spcPts val="600"/>
              </a:spcAft>
              <a:buNone/>
            </a:pPr>
            <a:r>
              <a:rPr lang="en-US" sz="3000" dirty="0"/>
              <a:t>A </a:t>
            </a:r>
            <a:r>
              <a:rPr lang="en-US" sz="3000" b="1" u="sng" dirty="0"/>
              <a:t>Special</a:t>
            </a:r>
            <a:r>
              <a:rPr lang="en-US" sz="3000" dirty="0"/>
              <a:t> meeting is any other type of meeting of the board, commission, or committee which is not a Regular meeting.</a:t>
            </a:r>
          </a:p>
          <a:p>
            <a:pPr lvl="1">
              <a:lnSpc>
                <a:spcPct val="110000"/>
              </a:lnSpc>
              <a:spcBef>
                <a:spcPts val="0"/>
              </a:spcBef>
              <a:spcAft>
                <a:spcPts val="600"/>
              </a:spcAft>
            </a:pPr>
            <a:r>
              <a:rPr lang="en-US" sz="3000" dirty="0"/>
              <a:t>May be called by the presiding officer, OR by a majority of members of the board, commission, or committee.</a:t>
            </a:r>
          </a:p>
          <a:p>
            <a:pPr lvl="1">
              <a:lnSpc>
                <a:spcPct val="110000"/>
              </a:lnSpc>
              <a:spcBef>
                <a:spcPts val="0"/>
              </a:spcBef>
              <a:spcAft>
                <a:spcPts val="600"/>
              </a:spcAft>
            </a:pPr>
            <a:r>
              <a:rPr lang="en-US" sz="3000" dirty="0"/>
              <a:t>It is permissible under the OPMA for a majority of the members of a board, commission, or committee to communicate with each other for the limited purpose of scheduling a special meeting. </a:t>
            </a:r>
          </a:p>
          <a:p>
            <a:pPr lvl="1">
              <a:lnSpc>
                <a:spcPct val="110000"/>
              </a:lnSpc>
              <a:spcBef>
                <a:spcPts val="0"/>
              </a:spcBef>
              <a:spcAft>
                <a:spcPts val="600"/>
              </a:spcAft>
            </a:pPr>
            <a:endParaRPr lang="en-US" sz="3000" dirty="0"/>
          </a:p>
        </p:txBody>
      </p:sp>
      <p:pic>
        <p:nvPicPr>
          <p:cNvPr id="5" name="Picture 4" descr="Text&#10;&#10;Description automatically generated">
            <a:extLst>
              <a:ext uri="{FF2B5EF4-FFF2-40B4-BE49-F238E27FC236}">
                <a16:creationId xmlns:a16="http://schemas.microsoft.com/office/drawing/2014/main" id="{9095DD06-1195-8611-BAF1-E150A7365EFB}"/>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19285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0E58-30D8-C49B-9092-D82B3BEAC5B5}"/>
              </a:ext>
            </a:extLst>
          </p:cNvPr>
          <p:cNvSpPr>
            <a:spLocks noGrp="1"/>
          </p:cNvSpPr>
          <p:nvPr>
            <p:ph type="title"/>
          </p:nvPr>
        </p:nvSpPr>
        <p:spPr>
          <a:xfrm>
            <a:off x="838200" y="213518"/>
            <a:ext cx="10515600" cy="1325563"/>
          </a:xfrm>
        </p:spPr>
        <p:txBody>
          <a:bodyPr/>
          <a:lstStyle/>
          <a:p>
            <a:pPr algn="ctr"/>
            <a:r>
              <a:rPr lang="en-US" dirty="0">
                <a:solidFill>
                  <a:schemeClr val="tx1"/>
                </a:solidFill>
              </a:rPr>
              <a:t>Special Meetings (continued)</a:t>
            </a:r>
          </a:p>
        </p:txBody>
      </p:sp>
      <p:sp>
        <p:nvSpPr>
          <p:cNvPr id="3" name="Content Placeholder 2">
            <a:extLst>
              <a:ext uri="{FF2B5EF4-FFF2-40B4-BE49-F238E27FC236}">
                <a16:creationId xmlns:a16="http://schemas.microsoft.com/office/drawing/2014/main" id="{1FAD8515-32D7-E005-70E4-BE0A947C1545}"/>
              </a:ext>
            </a:extLst>
          </p:cNvPr>
          <p:cNvSpPr>
            <a:spLocks noGrp="1"/>
          </p:cNvSpPr>
          <p:nvPr>
            <p:ph idx="1"/>
          </p:nvPr>
        </p:nvSpPr>
        <p:spPr>
          <a:xfrm>
            <a:off x="370390" y="1792659"/>
            <a:ext cx="11215868" cy="4378473"/>
          </a:xfrm>
        </p:spPr>
        <p:txBody>
          <a:bodyPr>
            <a:noAutofit/>
          </a:bodyPr>
          <a:lstStyle/>
          <a:p>
            <a:pPr lvl="1">
              <a:lnSpc>
                <a:spcPct val="110000"/>
              </a:lnSpc>
              <a:spcBef>
                <a:spcPts val="0"/>
              </a:spcBef>
              <a:spcAft>
                <a:spcPts val="600"/>
              </a:spcAft>
            </a:pPr>
            <a:r>
              <a:rPr lang="en-US" sz="3000" dirty="0"/>
              <a:t>Notice for a Special meeting must be provided at least 24 hours in advance of the meeting.</a:t>
            </a:r>
          </a:p>
          <a:p>
            <a:pPr lvl="1">
              <a:lnSpc>
                <a:spcPct val="110000"/>
              </a:lnSpc>
              <a:spcBef>
                <a:spcPts val="0"/>
              </a:spcBef>
              <a:spcAft>
                <a:spcPts val="600"/>
              </a:spcAft>
            </a:pPr>
            <a:r>
              <a:rPr lang="en-US" sz="3000" dirty="0"/>
              <a:t>A key difference between a Regular meeting and a Special meeting is that for a Special meeting:</a:t>
            </a:r>
          </a:p>
          <a:p>
            <a:pPr lvl="2">
              <a:lnSpc>
                <a:spcPct val="110000"/>
              </a:lnSpc>
              <a:spcBef>
                <a:spcPts val="0"/>
              </a:spcBef>
              <a:spcAft>
                <a:spcPts val="600"/>
              </a:spcAft>
              <a:buFont typeface="Wingdings" panose="05000000000000000000" pitchFamily="2" charset="2"/>
              <a:buChar char="Ø"/>
            </a:pPr>
            <a:r>
              <a:rPr lang="en-US" sz="2800" dirty="0"/>
              <a:t>Final disposition (i.e., final action) shall </a:t>
            </a:r>
            <a:r>
              <a:rPr lang="en-US" sz="2800" u="sng" dirty="0"/>
              <a:t>not</a:t>
            </a:r>
            <a:r>
              <a:rPr lang="en-US" sz="2800" dirty="0"/>
              <a:t> be taken on any matter that is </a:t>
            </a:r>
            <a:r>
              <a:rPr lang="en-US" sz="2800" u="sng" dirty="0"/>
              <a:t>not included</a:t>
            </a:r>
            <a:r>
              <a:rPr lang="en-US" sz="2800" dirty="0"/>
              <a:t> on the agenda that is published 24 hours in advance of the meeting.</a:t>
            </a:r>
            <a:endParaRPr lang="en-US" sz="3000" dirty="0"/>
          </a:p>
        </p:txBody>
      </p:sp>
      <p:pic>
        <p:nvPicPr>
          <p:cNvPr id="5" name="Picture 4" descr="Text&#10;&#10;Description automatically generated">
            <a:extLst>
              <a:ext uri="{FF2B5EF4-FFF2-40B4-BE49-F238E27FC236}">
                <a16:creationId xmlns:a16="http://schemas.microsoft.com/office/drawing/2014/main" id="{9095DD06-1195-8611-BAF1-E150A7365EFB}"/>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392226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0E58-30D8-C49B-9092-D82B3BEAC5B5}"/>
              </a:ext>
            </a:extLst>
          </p:cNvPr>
          <p:cNvSpPr>
            <a:spLocks noGrp="1"/>
          </p:cNvSpPr>
          <p:nvPr>
            <p:ph type="title"/>
          </p:nvPr>
        </p:nvSpPr>
        <p:spPr>
          <a:xfrm>
            <a:off x="838200" y="75645"/>
            <a:ext cx="10515600" cy="1325563"/>
          </a:xfrm>
        </p:spPr>
        <p:txBody>
          <a:bodyPr/>
          <a:lstStyle/>
          <a:p>
            <a:pPr algn="ctr"/>
            <a:r>
              <a:rPr lang="en-US" dirty="0">
                <a:solidFill>
                  <a:schemeClr val="tx1"/>
                </a:solidFill>
              </a:rPr>
              <a:t>Rolling or Serial Meetings</a:t>
            </a:r>
          </a:p>
        </p:txBody>
      </p:sp>
      <p:sp>
        <p:nvSpPr>
          <p:cNvPr id="3" name="Content Placeholder 2">
            <a:extLst>
              <a:ext uri="{FF2B5EF4-FFF2-40B4-BE49-F238E27FC236}">
                <a16:creationId xmlns:a16="http://schemas.microsoft.com/office/drawing/2014/main" id="{1FAD8515-32D7-E005-70E4-BE0A947C1545}"/>
              </a:ext>
            </a:extLst>
          </p:cNvPr>
          <p:cNvSpPr>
            <a:spLocks noGrp="1"/>
          </p:cNvSpPr>
          <p:nvPr>
            <p:ph idx="1"/>
          </p:nvPr>
        </p:nvSpPr>
        <p:spPr>
          <a:xfrm>
            <a:off x="448586" y="1092864"/>
            <a:ext cx="11123271" cy="4378473"/>
          </a:xfrm>
        </p:spPr>
        <p:txBody>
          <a:bodyPr>
            <a:noAutofit/>
          </a:bodyPr>
          <a:lstStyle/>
          <a:p>
            <a:pPr lvl="1">
              <a:lnSpc>
                <a:spcPct val="110000"/>
              </a:lnSpc>
              <a:spcBef>
                <a:spcPts val="0"/>
              </a:spcBef>
              <a:spcAft>
                <a:spcPts val="600"/>
              </a:spcAft>
            </a:pPr>
            <a:r>
              <a:rPr lang="en-US" sz="3000" dirty="0"/>
              <a:t>Such an unlawful meeting can occur if “action” is taken by a majority of the board, commission, or committee, even if the members are not in the same place at the same time.</a:t>
            </a:r>
          </a:p>
          <a:p>
            <a:pPr lvl="1">
              <a:lnSpc>
                <a:spcPct val="110000"/>
              </a:lnSpc>
              <a:spcBef>
                <a:spcPts val="0"/>
              </a:spcBef>
              <a:spcAft>
                <a:spcPts val="600"/>
              </a:spcAft>
            </a:pPr>
            <a:r>
              <a:rPr lang="en-US" sz="3000" dirty="0"/>
              <a:t>A key consideration is whether the members at issue had a collective intent to meet to transact the governing body’s business.</a:t>
            </a:r>
          </a:p>
          <a:p>
            <a:pPr lvl="1">
              <a:lnSpc>
                <a:spcPct val="110000"/>
              </a:lnSpc>
              <a:spcBef>
                <a:spcPts val="0"/>
              </a:spcBef>
              <a:spcAft>
                <a:spcPts val="600"/>
              </a:spcAft>
            </a:pPr>
            <a:r>
              <a:rPr lang="en-US" sz="3000" dirty="0"/>
              <a:t>Communication exchanges between board, commission, or committee members on social media can implicate the OPMA.</a:t>
            </a:r>
          </a:p>
          <a:p>
            <a:pPr lvl="1">
              <a:lnSpc>
                <a:spcPct val="110000"/>
              </a:lnSpc>
              <a:spcBef>
                <a:spcPts val="0"/>
              </a:spcBef>
              <a:spcAft>
                <a:spcPts val="600"/>
              </a:spcAft>
            </a:pPr>
            <a:r>
              <a:rPr lang="en-US" sz="3000" dirty="0"/>
              <a:t>Passive receipt of information is acceptable (see upcoming slides). </a:t>
            </a:r>
            <a:endParaRPr lang="en-US" sz="2600" dirty="0"/>
          </a:p>
        </p:txBody>
      </p:sp>
      <p:pic>
        <p:nvPicPr>
          <p:cNvPr id="5" name="Picture 4" descr="Text&#10;&#10;Description automatically generated">
            <a:extLst>
              <a:ext uri="{FF2B5EF4-FFF2-40B4-BE49-F238E27FC236}">
                <a16:creationId xmlns:a16="http://schemas.microsoft.com/office/drawing/2014/main" id="{9095DD06-1195-8611-BAF1-E150A7365EFB}"/>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102182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0E58-30D8-C49B-9092-D82B3BEAC5B5}"/>
              </a:ext>
            </a:extLst>
          </p:cNvPr>
          <p:cNvSpPr>
            <a:spLocks noGrp="1"/>
          </p:cNvSpPr>
          <p:nvPr>
            <p:ph type="title"/>
          </p:nvPr>
        </p:nvSpPr>
        <p:spPr>
          <a:xfrm>
            <a:off x="838200" y="109943"/>
            <a:ext cx="10515600" cy="1325563"/>
          </a:xfrm>
        </p:spPr>
        <p:txBody>
          <a:bodyPr/>
          <a:lstStyle/>
          <a:p>
            <a:pPr algn="ctr"/>
            <a:r>
              <a:rPr lang="en-US" dirty="0">
                <a:solidFill>
                  <a:schemeClr val="tx1"/>
                </a:solidFill>
              </a:rPr>
              <a:t>Serial Meetings &amp; Drafts</a:t>
            </a:r>
          </a:p>
        </p:txBody>
      </p:sp>
      <p:sp>
        <p:nvSpPr>
          <p:cNvPr id="3" name="Content Placeholder 2">
            <a:extLst>
              <a:ext uri="{FF2B5EF4-FFF2-40B4-BE49-F238E27FC236}">
                <a16:creationId xmlns:a16="http://schemas.microsoft.com/office/drawing/2014/main" id="{1FAD8515-32D7-E005-70E4-BE0A947C1545}"/>
              </a:ext>
            </a:extLst>
          </p:cNvPr>
          <p:cNvSpPr>
            <a:spLocks noGrp="1"/>
          </p:cNvSpPr>
          <p:nvPr>
            <p:ph idx="1"/>
          </p:nvPr>
        </p:nvSpPr>
        <p:spPr>
          <a:xfrm>
            <a:off x="395423" y="1239763"/>
            <a:ext cx="11123271" cy="4378473"/>
          </a:xfrm>
        </p:spPr>
        <p:txBody>
          <a:bodyPr>
            <a:noAutofit/>
          </a:bodyPr>
          <a:lstStyle/>
          <a:p>
            <a:pPr lvl="1">
              <a:lnSpc>
                <a:spcPct val="110000"/>
              </a:lnSpc>
              <a:spcBef>
                <a:spcPts val="0"/>
              </a:spcBef>
              <a:spcAft>
                <a:spcPts val="600"/>
              </a:spcAft>
            </a:pPr>
            <a:r>
              <a:rPr lang="en-US" sz="2400" dirty="0"/>
              <a:t>Recommendations related to situations in which members of a board, commission, or committee (i.e., “governing body” or “body”) are working on a draft document:</a:t>
            </a:r>
          </a:p>
          <a:p>
            <a:pPr lvl="2">
              <a:lnSpc>
                <a:spcPct val="110000"/>
              </a:lnSpc>
              <a:spcBef>
                <a:spcPts val="0"/>
              </a:spcBef>
              <a:spcAft>
                <a:spcPts val="600"/>
              </a:spcAft>
              <a:buFont typeface="Wingdings" panose="05000000000000000000" pitchFamily="2" charset="2"/>
              <a:buChar char="Ø"/>
            </a:pPr>
            <a:r>
              <a:rPr lang="en-US" dirty="0"/>
              <a:t>It is legally acceptable for a subcommittee or working group of less than a majority of the body to work together on a draft document and to communicate with each other about it.</a:t>
            </a:r>
          </a:p>
          <a:p>
            <a:pPr lvl="2">
              <a:lnSpc>
                <a:spcPct val="110000"/>
              </a:lnSpc>
              <a:spcBef>
                <a:spcPts val="0"/>
              </a:spcBef>
              <a:spcAft>
                <a:spcPts val="600"/>
              </a:spcAft>
              <a:buFont typeface="Wingdings" panose="05000000000000000000" pitchFamily="2" charset="2"/>
              <a:buChar char="Ø"/>
            </a:pPr>
            <a:r>
              <a:rPr lang="en-US" dirty="0"/>
              <a:t>The draft from that subgroup can then be included on a meeting agenda for the full board, commission, or committee to consider and discuss at an open public meeting.</a:t>
            </a:r>
          </a:p>
          <a:p>
            <a:pPr lvl="2">
              <a:lnSpc>
                <a:spcPct val="110000"/>
              </a:lnSpc>
              <a:spcBef>
                <a:spcPts val="0"/>
              </a:spcBef>
              <a:spcAft>
                <a:spcPts val="600"/>
              </a:spcAft>
              <a:buFont typeface="Wingdings" panose="05000000000000000000" pitchFamily="2" charset="2"/>
              <a:buChar char="Ø"/>
            </a:pPr>
            <a:r>
              <a:rPr lang="en-US" dirty="0"/>
              <a:t>In such a situation, the intent would be that the subgroup’s draft would be a recommendation for the full body to consider, with the understanding that the recommendation from the subgroup is purely advisory. </a:t>
            </a:r>
          </a:p>
          <a:p>
            <a:pPr lvl="2">
              <a:lnSpc>
                <a:spcPct val="110000"/>
              </a:lnSpc>
              <a:spcBef>
                <a:spcPts val="0"/>
              </a:spcBef>
              <a:spcAft>
                <a:spcPts val="600"/>
              </a:spcAft>
            </a:pPr>
            <a:endParaRPr lang="en-US" sz="2000" dirty="0"/>
          </a:p>
        </p:txBody>
      </p:sp>
      <p:pic>
        <p:nvPicPr>
          <p:cNvPr id="5" name="Picture 4" descr="Text&#10;&#10;Description automatically generated">
            <a:extLst>
              <a:ext uri="{FF2B5EF4-FFF2-40B4-BE49-F238E27FC236}">
                <a16:creationId xmlns:a16="http://schemas.microsoft.com/office/drawing/2014/main" id="{9095DD06-1195-8611-BAF1-E150A7365EFB}"/>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139136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0E58-30D8-C49B-9092-D82B3BEAC5B5}"/>
              </a:ext>
            </a:extLst>
          </p:cNvPr>
          <p:cNvSpPr>
            <a:spLocks noGrp="1"/>
          </p:cNvSpPr>
          <p:nvPr>
            <p:ph type="title"/>
          </p:nvPr>
        </p:nvSpPr>
        <p:spPr>
          <a:xfrm>
            <a:off x="838200" y="109943"/>
            <a:ext cx="10515600" cy="1325563"/>
          </a:xfrm>
        </p:spPr>
        <p:txBody>
          <a:bodyPr/>
          <a:lstStyle/>
          <a:p>
            <a:pPr algn="ctr"/>
            <a:r>
              <a:rPr lang="en-US" dirty="0">
                <a:solidFill>
                  <a:schemeClr val="tx1"/>
                </a:solidFill>
              </a:rPr>
              <a:t>Serial Meetings – Practice Tips</a:t>
            </a:r>
          </a:p>
        </p:txBody>
      </p:sp>
      <p:sp>
        <p:nvSpPr>
          <p:cNvPr id="3" name="Content Placeholder 2">
            <a:extLst>
              <a:ext uri="{FF2B5EF4-FFF2-40B4-BE49-F238E27FC236}">
                <a16:creationId xmlns:a16="http://schemas.microsoft.com/office/drawing/2014/main" id="{1FAD8515-32D7-E005-70E4-BE0A947C1545}"/>
              </a:ext>
            </a:extLst>
          </p:cNvPr>
          <p:cNvSpPr>
            <a:spLocks noGrp="1"/>
          </p:cNvSpPr>
          <p:nvPr>
            <p:ph idx="1"/>
          </p:nvPr>
        </p:nvSpPr>
        <p:spPr>
          <a:xfrm>
            <a:off x="230529" y="1274115"/>
            <a:ext cx="11123271" cy="4591235"/>
          </a:xfrm>
        </p:spPr>
        <p:txBody>
          <a:bodyPr>
            <a:noAutofit/>
          </a:bodyPr>
          <a:lstStyle/>
          <a:p>
            <a:pPr lvl="2">
              <a:lnSpc>
                <a:spcPct val="110000"/>
              </a:lnSpc>
              <a:spcBef>
                <a:spcPts val="0"/>
              </a:spcBef>
              <a:spcAft>
                <a:spcPts val="600"/>
              </a:spcAft>
            </a:pPr>
            <a:r>
              <a:rPr lang="en-US" dirty="0"/>
              <a:t>Passive receipt of information via email is permissible, but work from the presumption that discussion of board/commission/committee business via email by a majority of the governing body constitutes a meeting.</a:t>
            </a:r>
          </a:p>
          <a:p>
            <a:pPr lvl="2">
              <a:lnSpc>
                <a:spcPct val="110000"/>
              </a:lnSpc>
              <a:spcBef>
                <a:spcPts val="0"/>
              </a:spcBef>
              <a:spcAft>
                <a:spcPts val="600"/>
              </a:spcAft>
            </a:pPr>
            <a:r>
              <a:rPr lang="en-US" dirty="0"/>
              <a:t>A one-way email to a majority or more of your colleagues on the board/commission/committee is allowable when the message is to provide, for example, only documents or factual information, such as emailing a document to all members for their review prior to the next meeting.</a:t>
            </a:r>
          </a:p>
          <a:p>
            <a:pPr lvl="2">
              <a:lnSpc>
                <a:spcPct val="110000"/>
              </a:lnSpc>
              <a:spcBef>
                <a:spcPts val="0"/>
              </a:spcBef>
              <a:spcAft>
                <a:spcPts val="600"/>
              </a:spcAft>
            </a:pPr>
            <a:r>
              <a:rPr lang="en-US" dirty="0"/>
              <a:t>Regarding such a one-way communication, have the first line of the email clearly state: </a:t>
            </a:r>
            <a:r>
              <a:rPr lang="en-US" b="1" dirty="0"/>
              <a:t>“For informational purposes only. Do not reply.”</a:t>
            </a:r>
          </a:p>
        </p:txBody>
      </p:sp>
      <p:pic>
        <p:nvPicPr>
          <p:cNvPr id="5" name="Picture 4" descr="Text&#10;&#10;Description automatically generated">
            <a:extLst>
              <a:ext uri="{FF2B5EF4-FFF2-40B4-BE49-F238E27FC236}">
                <a16:creationId xmlns:a16="http://schemas.microsoft.com/office/drawing/2014/main" id="{9095DD06-1195-8611-BAF1-E150A7365EFB}"/>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27860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0E58-30D8-C49B-9092-D82B3BEAC5B5}"/>
              </a:ext>
            </a:extLst>
          </p:cNvPr>
          <p:cNvSpPr>
            <a:spLocks noGrp="1"/>
          </p:cNvSpPr>
          <p:nvPr>
            <p:ph type="title"/>
          </p:nvPr>
        </p:nvSpPr>
        <p:spPr>
          <a:xfrm>
            <a:off x="838200" y="109943"/>
            <a:ext cx="10515600" cy="1325563"/>
          </a:xfrm>
        </p:spPr>
        <p:txBody>
          <a:bodyPr/>
          <a:lstStyle/>
          <a:p>
            <a:pPr algn="ctr"/>
            <a:r>
              <a:rPr lang="en-US" dirty="0">
                <a:solidFill>
                  <a:schemeClr val="tx1"/>
                </a:solidFill>
              </a:rPr>
              <a:t>Serial Meetings – Practice Tips (continued)</a:t>
            </a:r>
          </a:p>
        </p:txBody>
      </p:sp>
      <p:sp>
        <p:nvSpPr>
          <p:cNvPr id="3" name="Content Placeholder 2">
            <a:extLst>
              <a:ext uri="{FF2B5EF4-FFF2-40B4-BE49-F238E27FC236}">
                <a16:creationId xmlns:a16="http://schemas.microsoft.com/office/drawing/2014/main" id="{1FAD8515-32D7-E005-70E4-BE0A947C1545}"/>
              </a:ext>
            </a:extLst>
          </p:cNvPr>
          <p:cNvSpPr>
            <a:spLocks noGrp="1"/>
          </p:cNvSpPr>
          <p:nvPr>
            <p:ph idx="1"/>
          </p:nvPr>
        </p:nvSpPr>
        <p:spPr>
          <a:xfrm>
            <a:off x="230529" y="1435506"/>
            <a:ext cx="11123271" cy="4378473"/>
          </a:xfrm>
        </p:spPr>
        <p:txBody>
          <a:bodyPr>
            <a:noAutofit/>
          </a:bodyPr>
          <a:lstStyle/>
          <a:p>
            <a:pPr lvl="2">
              <a:lnSpc>
                <a:spcPct val="110000"/>
              </a:lnSpc>
              <a:spcBef>
                <a:spcPts val="0"/>
              </a:spcBef>
              <a:spcAft>
                <a:spcPts val="600"/>
              </a:spcAft>
            </a:pPr>
            <a:r>
              <a:rPr lang="en-US" dirty="0"/>
              <a:t>Unless for informational purposes only, don’t send an email to all or a majority of the governing body, and don’t use “reply all” when the recipients are all or a majority of the members of the governing body.</a:t>
            </a:r>
          </a:p>
          <a:p>
            <a:pPr lvl="2">
              <a:lnSpc>
                <a:spcPct val="110000"/>
              </a:lnSpc>
              <a:spcBef>
                <a:spcPts val="0"/>
              </a:spcBef>
              <a:spcAft>
                <a:spcPts val="600"/>
              </a:spcAft>
            </a:pPr>
            <a:r>
              <a:rPr lang="en-US" dirty="0"/>
              <a:t>Alternatively, instead of emailing materials to your colleagues on the governing body in preparation for a meeting, have a designated staff member email the documents or provide hard copies to each member. </a:t>
            </a:r>
          </a:p>
          <a:p>
            <a:pPr lvl="2">
              <a:lnSpc>
                <a:spcPct val="110000"/>
              </a:lnSpc>
              <a:spcBef>
                <a:spcPts val="0"/>
              </a:spcBef>
              <a:spcAft>
                <a:spcPts val="600"/>
              </a:spcAft>
            </a:pPr>
            <a:r>
              <a:rPr lang="en-US" dirty="0"/>
              <a:t>A staff member can communicate via email with members of the governing body in preparation for a meeting, but the staff member needs to take care not to share any email replies with the other members of the governing body as part of that email exchange.</a:t>
            </a:r>
          </a:p>
        </p:txBody>
      </p:sp>
      <p:pic>
        <p:nvPicPr>
          <p:cNvPr id="5" name="Picture 4" descr="Text&#10;&#10;Description automatically generated">
            <a:extLst>
              <a:ext uri="{FF2B5EF4-FFF2-40B4-BE49-F238E27FC236}">
                <a16:creationId xmlns:a16="http://schemas.microsoft.com/office/drawing/2014/main" id="{9095DD06-1195-8611-BAF1-E150A7365EFB}"/>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43250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838200" y="1575817"/>
            <a:ext cx="10515600" cy="4405882"/>
          </a:xfrm>
        </p:spPr>
        <p:txBody>
          <a:bodyPr>
            <a:normAutofit fontScale="92500" lnSpcReduction="20000"/>
          </a:bodyPr>
          <a:lstStyle/>
          <a:p>
            <a:pPr marL="0" indent="0">
              <a:buNone/>
            </a:pPr>
            <a:r>
              <a:rPr lang="en-US" sz="2800" b="1" dirty="0"/>
              <a:t>Required – Physical Meeting Locations:</a:t>
            </a:r>
          </a:p>
          <a:p>
            <a:pPr lvl="1" defTabSz="457200"/>
            <a:r>
              <a:rPr lang="en-US" dirty="0"/>
              <a:t>Absent an emergency, in-person attendance must be an option for the public.</a:t>
            </a:r>
          </a:p>
          <a:p>
            <a:pPr lvl="1" defTabSz="457200"/>
            <a:r>
              <a:rPr lang="en-US" dirty="0"/>
              <a:t>All board, commission, or committee members can attend remotely if the rules or bylaws of the board/commission/committee allow for such participation.</a:t>
            </a:r>
          </a:p>
          <a:p>
            <a:pPr marL="0" indent="0">
              <a:lnSpc>
                <a:spcPct val="100000"/>
              </a:lnSpc>
              <a:spcBef>
                <a:spcPts val="0"/>
              </a:spcBef>
              <a:buNone/>
            </a:pPr>
            <a:endParaRPr lang="en-US" sz="2800" b="1" dirty="0"/>
          </a:p>
          <a:p>
            <a:pPr marL="0" indent="0">
              <a:buNone/>
            </a:pPr>
            <a:r>
              <a:rPr lang="en-US" sz="2800" b="1" dirty="0"/>
              <a:t>Remote attendance is in addition to, and not instead of, in-person attendance at meetings.</a:t>
            </a:r>
          </a:p>
          <a:p>
            <a:pPr lvl="1" defTabSz="457200"/>
            <a:r>
              <a:rPr lang="en-US" dirty="0"/>
              <a:t>If remote attendance is allowed, it should be free and offer real-time observation and participation.</a:t>
            </a:r>
          </a:p>
          <a:p>
            <a:pPr lvl="1" defTabSz="457200"/>
            <a:r>
              <a:rPr lang="en-US" dirty="0"/>
              <a:t>Allow for telephone or other electronic means to access the meeting (e.g., video via computer and internet). </a:t>
            </a:r>
          </a:p>
          <a:p>
            <a:pPr lvl="1" defTabSz="457200"/>
            <a:endParaRPr lang="en-US" sz="2400" dirty="0"/>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357353"/>
            <a:ext cx="10515600" cy="1303282"/>
          </a:xfrm>
        </p:spPr>
        <p:txBody>
          <a:bodyPr>
            <a:normAutofit/>
          </a:bodyPr>
          <a:lstStyle/>
          <a:p>
            <a:pPr algn="ctr">
              <a:lnSpc>
                <a:spcPct val="100000"/>
              </a:lnSpc>
            </a:pPr>
            <a:r>
              <a:rPr lang="en-US" dirty="0">
                <a:solidFill>
                  <a:schemeClr val="tx1"/>
                </a:solidFill>
              </a:rPr>
              <a:t>Meeting Formats</a:t>
            </a:r>
          </a:p>
        </p:txBody>
      </p:sp>
      <p:pic>
        <p:nvPicPr>
          <p:cNvPr id="5" name="Picture 4" descr="Text&#10;&#10;Description automatically generated">
            <a:extLst>
              <a:ext uri="{FF2B5EF4-FFF2-40B4-BE49-F238E27FC236}">
                <a16:creationId xmlns:a16="http://schemas.microsoft.com/office/drawing/2014/main" id="{AC525312-17DE-AAB6-2FA9-1773EB71CB71}"/>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73491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838200" y="1800113"/>
            <a:ext cx="10515600" cy="4042108"/>
          </a:xfrm>
        </p:spPr>
        <p:txBody>
          <a:bodyPr>
            <a:noAutofit/>
          </a:bodyPr>
          <a:lstStyle/>
          <a:p>
            <a:pPr marL="0" indent="0">
              <a:buNone/>
            </a:pPr>
            <a:r>
              <a:rPr lang="en-US" sz="2400" b="1" dirty="0"/>
              <a:t>A board, commission, or committee </a:t>
            </a:r>
            <a:r>
              <a:rPr lang="en-US" sz="2400" b="1" u="sng" dirty="0"/>
              <a:t>cannot</a:t>
            </a:r>
            <a:r>
              <a:rPr lang="en-US" sz="2400" b="1" dirty="0"/>
              <a:t> require:</a:t>
            </a:r>
          </a:p>
          <a:p>
            <a:pPr lvl="1" defTabSz="457200"/>
            <a:r>
              <a:rPr lang="en-US" sz="2400" dirty="0"/>
              <a:t>Attendees to register their name and other information, to complete a questionnaire, or otherwise fulfill a condition precedent to their attendance.</a:t>
            </a:r>
          </a:p>
          <a:p>
            <a:pPr marL="0" indent="0">
              <a:lnSpc>
                <a:spcPct val="100000"/>
              </a:lnSpc>
              <a:spcBef>
                <a:spcPts val="0"/>
              </a:spcBef>
              <a:buNone/>
            </a:pPr>
            <a:endParaRPr lang="en-US" sz="2400" b="1" dirty="0"/>
          </a:p>
          <a:p>
            <a:pPr marL="0" indent="0">
              <a:buNone/>
            </a:pPr>
            <a:r>
              <a:rPr lang="en-US" sz="2400" b="1" dirty="0"/>
              <a:t>However, the governing body may:</a:t>
            </a:r>
          </a:p>
          <a:p>
            <a:pPr lvl="1" defTabSz="457200"/>
            <a:r>
              <a:rPr lang="en-US" sz="2400" dirty="0"/>
              <a:t>Adopt generally applicable conditions determined by the governing body to be reasonably necessary to:</a:t>
            </a:r>
          </a:p>
          <a:p>
            <a:pPr lvl="2" defTabSz="457200">
              <a:buFont typeface="Wingdings" panose="05000000000000000000" pitchFamily="2" charset="2"/>
              <a:buChar char="Ø"/>
            </a:pPr>
            <a:r>
              <a:rPr lang="en-US" dirty="0"/>
              <a:t>Protect the public health or safety, or </a:t>
            </a:r>
          </a:p>
          <a:p>
            <a:pPr lvl="2" defTabSz="457200">
              <a:buFont typeface="Wingdings" panose="05000000000000000000" pitchFamily="2" charset="2"/>
              <a:buChar char="Ø"/>
            </a:pPr>
            <a:r>
              <a:rPr lang="en-US" dirty="0"/>
              <a:t>Protect against interruption of the meeting.</a:t>
            </a:r>
          </a:p>
          <a:p>
            <a:pPr marL="457200" lvl="1" indent="0" algn="r" defTabSz="457200">
              <a:lnSpc>
                <a:spcPct val="110000"/>
              </a:lnSpc>
              <a:buNone/>
            </a:pPr>
            <a:endParaRPr lang="en-US" dirty="0"/>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357353"/>
            <a:ext cx="10515600" cy="1303282"/>
          </a:xfrm>
        </p:spPr>
        <p:txBody>
          <a:bodyPr>
            <a:normAutofit/>
          </a:bodyPr>
          <a:lstStyle/>
          <a:p>
            <a:pPr algn="ctr">
              <a:lnSpc>
                <a:spcPct val="100000"/>
              </a:lnSpc>
            </a:pPr>
            <a:r>
              <a:rPr lang="en-US" dirty="0">
                <a:solidFill>
                  <a:schemeClr val="tx1"/>
                </a:solidFill>
              </a:rPr>
              <a:t>Public Attendance at Meetings</a:t>
            </a:r>
          </a:p>
        </p:txBody>
      </p:sp>
      <p:pic>
        <p:nvPicPr>
          <p:cNvPr id="5" name="Picture 4" descr="Text&#10;&#10;Description automatically generated">
            <a:extLst>
              <a:ext uri="{FF2B5EF4-FFF2-40B4-BE49-F238E27FC236}">
                <a16:creationId xmlns:a16="http://schemas.microsoft.com/office/drawing/2014/main" id="{AC525312-17DE-AAB6-2FA9-1773EB71CB71}"/>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3275203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91B6-C9CE-CF73-C5AF-D5E9FFAD0F69}"/>
              </a:ext>
            </a:extLst>
          </p:cNvPr>
          <p:cNvSpPr>
            <a:spLocks noGrp="1"/>
          </p:cNvSpPr>
          <p:nvPr>
            <p:ph type="title"/>
          </p:nvPr>
        </p:nvSpPr>
        <p:spPr/>
        <p:txBody>
          <a:bodyPr/>
          <a:lstStyle/>
          <a:p>
            <a:pPr algn="ctr"/>
            <a:r>
              <a:rPr lang="en-US" dirty="0">
                <a:solidFill>
                  <a:schemeClr val="tx1"/>
                </a:solidFill>
              </a:rPr>
              <a:t>Public Comment</a:t>
            </a:r>
          </a:p>
        </p:txBody>
      </p:sp>
      <p:pic>
        <p:nvPicPr>
          <p:cNvPr id="13" name="Content Placeholder 12" descr="A room with tables and chairs&#10;&#10;Description automatically generated with low confidence">
            <a:extLst>
              <a:ext uri="{FF2B5EF4-FFF2-40B4-BE49-F238E27FC236}">
                <a16:creationId xmlns:a16="http://schemas.microsoft.com/office/drawing/2014/main" id="{BCA124A6-EE3D-A667-F777-B5C1052F022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916"/>
          <a:stretch/>
        </p:blipFill>
        <p:spPr>
          <a:xfrm>
            <a:off x="7564389" y="1461440"/>
            <a:ext cx="4312179" cy="2580051"/>
          </a:xfrm>
        </p:spPr>
      </p:pic>
      <p:sp>
        <p:nvSpPr>
          <p:cNvPr id="14" name="TextBox 13">
            <a:extLst>
              <a:ext uri="{FF2B5EF4-FFF2-40B4-BE49-F238E27FC236}">
                <a16:creationId xmlns:a16="http://schemas.microsoft.com/office/drawing/2014/main" id="{47E31C25-0913-E918-1AFE-82A46DCB29FD}"/>
              </a:ext>
            </a:extLst>
          </p:cNvPr>
          <p:cNvSpPr txBox="1"/>
          <p:nvPr/>
        </p:nvSpPr>
        <p:spPr>
          <a:xfrm>
            <a:off x="213155" y="1858121"/>
            <a:ext cx="6720380" cy="20159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solidFill>
                  <a:schemeClr val="tx1">
                    <a:lumMod val="50000"/>
                  </a:schemeClr>
                </a:solidFill>
              </a:rPr>
              <a:t>Public Comment is </a:t>
            </a:r>
            <a:r>
              <a:rPr lang="en-US" sz="2400" i="1" u="sng" dirty="0">
                <a:solidFill>
                  <a:schemeClr val="tx1">
                    <a:lumMod val="50000"/>
                  </a:schemeClr>
                </a:solidFill>
              </a:rPr>
              <a:t>required</a:t>
            </a:r>
            <a:r>
              <a:rPr lang="en-US" sz="2400" dirty="0">
                <a:solidFill>
                  <a:schemeClr val="tx1">
                    <a:lumMod val="50000"/>
                  </a:schemeClr>
                </a:solidFill>
              </a:rPr>
              <a:t> for regular meetings at which “</a:t>
            </a:r>
            <a:r>
              <a:rPr lang="en-US" sz="2400" b="1" dirty="0">
                <a:solidFill>
                  <a:schemeClr val="tx1">
                    <a:lumMod val="50000"/>
                  </a:schemeClr>
                </a:solidFill>
              </a:rPr>
              <a:t>final action</a:t>
            </a:r>
            <a:r>
              <a:rPr lang="en-US" sz="2400" dirty="0">
                <a:solidFill>
                  <a:schemeClr val="tx1">
                    <a:lumMod val="50000"/>
                  </a:schemeClr>
                </a:solidFill>
              </a:rPr>
              <a:t>” is taken (see previous slide on that topic).</a:t>
            </a:r>
          </a:p>
          <a:p>
            <a:pPr marL="285750" indent="-285750">
              <a:buFont typeface="Arial" panose="020B0604020202020204" pitchFamily="34" charset="0"/>
              <a:buChar char="•"/>
            </a:pPr>
            <a:r>
              <a:rPr lang="en-US" sz="2400" dirty="0">
                <a:solidFill>
                  <a:schemeClr val="tx1">
                    <a:lumMod val="50000"/>
                  </a:schemeClr>
                </a:solidFill>
              </a:rPr>
              <a:t>The decision tree on the next slide provides helpful guidance. </a:t>
            </a:r>
          </a:p>
        </p:txBody>
      </p:sp>
      <p:pic>
        <p:nvPicPr>
          <p:cNvPr id="6" name="Picture 5" descr="Text&#10;&#10;Description automatically generated">
            <a:extLst>
              <a:ext uri="{FF2B5EF4-FFF2-40B4-BE49-F238E27FC236}">
                <a16:creationId xmlns:a16="http://schemas.microsoft.com/office/drawing/2014/main" id="{75B4E644-AA33-06CC-A3B1-AC609544DE99}"/>
              </a:ext>
            </a:extLst>
          </p:cNvPr>
          <p:cNvPicPr>
            <a:picLocks noChangeAspect="1"/>
          </p:cNvPicPr>
          <p:nvPr/>
        </p:nvPicPr>
        <p:blipFill rotWithShape="1">
          <a:blip r:embed="rId4">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
        <p:nvSpPr>
          <p:cNvPr id="3" name="TextBox 2">
            <a:extLst>
              <a:ext uri="{FF2B5EF4-FFF2-40B4-BE49-F238E27FC236}">
                <a16:creationId xmlns:a16="http://schemas.microsoft.com/office/drawing/2014/main" id="{D619ED7C-4CC1-FD7F-0AAE-69A5492E8CF5}"/>
              </a:ext>
            </a:extLst>
          </p:cNvPr>
          <p:cNvSpPr txBox="1"/>
          <p:nvPr/>
        </p:nvSpPr>
        <p:spPr>
          <a:xfrm>
            <a:off x="209611" y="4196231"/>
            <a:ext cx="1198238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50000"/>
                  </a:schemeClr>
                </a:solidFill>
              </a:rPr>
              <a:t>The governing body is authorized to deal with interruptions, and is not required to accept public comment that renders orderly conduct of the meeting unfeasible.</a:t>
            </a:r>
          </a:p>
        </p:txBody>
      </p:sp>
    </p:spTree>
    <p:extLst>
      <p:ext uri="{BB962C8B-B14F-4D97-AF65-F5344CB8AC3E}">
        <p14:creationId xmlns:p14="http://schemas.microsoft.com/office/powerpoint/2010/main" val="323461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838200" y="1507067"/>
            <a:ext cx="10515600" cy="4405882"/>
          </a:xfrm>
        </p:spPr>
        <p:txBody>
          <a:bodyPr>
            <a:normAutofit/>
          </a:bodyPr>
          <a:lstStyle/>
          <a:p>
            <a:pPr marL="0" indent="0">
              <a:buNone/>
            </a:pPr>
            <a:r>
              <a:rPr lang="en-US" sz="2400" b="1" dirty="0"/>
              <a:t>The OPMA in one sentence:</a:t>
            </a:r>
          </a:p>
          <a:p>
            <a:pPr marL="0" indent="0">
              <a:buNone/>
            </a:pPr>
            <a:r>
              <a:rPr lang="en-US" sz="2400" dirty="0"/>
              <a:t> 	</a:t>
            </a:r>
            <a:r>
              <a:rPr lang="en-US" sz="2400" dirty="0">
                <a:highlight>
                  <a:srgbClr val="FFFF00"/>
                </a:highlight>
              </a:rPr>
              <a:t>Meetings</a:t>
            </a:r>
            <a:r>
              <a:rPr lang="en-US" sz="2400" dirty="0"/>
              <a:t> of the City of Seattle’s </a:t>
            </a:r>
            <a:r>
              <a:rPr lang="en-US" sz="2400" dirty="0">
                <a:highlight>
                  <a:srgbClr val="FFFF00"/>
                </a:highlight>
              </a:rPr>
              <a:t>governing bodies</a:t>
            </a:r>
            <a:r>
              <a:rPr lang="en-US" sz="2400" dirty="0"/>
              <a:t> (the City Council, 	Council Committees, and Boards/Commissions/Committees) must be 	</a:t>
            </a:r>
            <a:r>
              <a:rPr lang="en-US" sz="2400" dirty="0">
                <a:highlight>
                  <a:srgbClr val="FFFF00"/>
                </a:highlight>
              </a:rPr>
              <a:t>open to the public, </a:t>
            </a:r>
            <a:r>
              <a:rPr lang="en-US" sz="2400" dirty="0"/>
              <a:t>unless </a:t>
            </a:r>
            <a:r>
              <a:rPr lang="en-US" sz="2400" dirty="0">
                <a:highlight>
                  <a:srgbClr val="FFFF00"/>
                </a:highlight>
              </a:rPr>
              <a:t>exceptions</a:t>
            </a:r>
            <a:r>
              <a:rPr lang="en-US" sz="2400" dirty="0"/>
              <a:t> apply.</a:t>
            </a:r>
            <a:endParaRPr lang="en-US" sz="2400" b="1" dirty="0"/>
          </a:p>
          <a:p>
            <a:pPr marL="0" indent="0">
              <a:buNone/>
            </a:pPr>
            <a:endParaRPr lang="en-US" sz="2400" b="1" dirty="0"/>
          </a:p>
          <a:p>
            <a:pPr marL="0" indent="0">
              <a:buNone/>
            </a:pPr>
            <a:r>
              <a:rPr lang="en-US" sz="2400" b="1" dirty="0"/>
              <a:t>Why are we doing this?</a:t>
            </a:r>
          </a:p>
          <a:p>
            <a:pPr lvl="1" defTabSz="457200"/>
            <a:r>
              <a:rPr lang="en-US" sz="2400" dirty="0"/>
              <a:t>You are members of a “governing body” under the OPMA.</a:t>
            </a:r>
          </a:p>
          <a:p>
            <a:pPr lvl="1" defTabSz="457200"/>
            <a:r>
              <a:rPr lang="en-US" sz="2400" dirty="0"/>
              <a:t>Such training is mandatory under state law after you take office.</a:t>
            </a:r>
          </a:p>
          <a:p>
            <a:pPr lvl="1" defTabSz="457200"/>
            <a:r>
              <a:rPr lang="en-US" sz="2400" dirty="0"/>
              <a:t>Refresher training is required every four years.</a:t>
            </a:r>
          </a:p>
          <a:p>
            <a:pPr lvl="1" defTabSz="457200"/>
            <a:r>
              <a:rPr lang="en-US" sz="2400" dirty="0"/>
              <a:t>Transparency obligations – See OPMA Legislative Purpose.</a:t>
            </a:r>
          </a:p>
          <a:p>
            <a:pPr lvl="1" defTabSz="457200"/>
            <a:endParaRPr lang="en-US" sz="2400" dirty="0"/>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562016"/>
            <a:ext cx="10515600" cy="1303282"/>
          </a:xfrm>
        </p:spPr>
        <p:txBody>
          <a:bodyPr>
            <a:normAutofit fontScale="90000"/>
          </a:bodyPr>
          <a:lstStyle/>
          <a:p>
            <a:pPr algn="ctr">
              <a:lnSpc>
                <a:spcPct val="100000"/>
              </a:lnSpc>
            </a:pPr>
            <a:r>
              <a:rPr lang="en-US" sz="4000" dirty="0">
                <a:solidFill>
                  <a:schemeClr val="tx1"/>
                </a:solidFill>
              </a:rPr>
              <a:t>Purpose of this Training</a:t>
            </a:r>
            <a:br>
              <a:rPr lang="en-US" sz="4000" dirty="0"/>
            </a:br>
            <a:r>
              <a:rPr lang="en-US" sz="2700" dirty="0"/>
              <a:t>(Washington State Open Public Meetings Act, Chapter 42.30 RCW)</a:t>
            </a:r>
            <a:br>
              <a:rPr lang="en-US" sz="2700" dirty="0"/>
            </a:br>
            <a:br>
              <a:rPr lang="en-US" sz="4000" dirty="0"/>
            </a:br>
            <a:endParaRPr lang="en-US" sz="2700" u="sng" dirty="0"/>
          </a:p>
        </p:txBody>
      </p:sp>
      <p:pic>
        <p:nvPicPr>
          <p:cNvPr id="5" name="Picture 4" descr="Text&#10;&#10;Description automatically generated">
            <a:extLst>
              <a:ext uri="{FF2B5EF4-FFF2-40B4-BE49-F238E27FC236}">
                <a16:creationId xmlns:a16="http://schemas.microsoft.com/office/drawing/2014/main" id="{AC525312-17DE-AAB6-2FA9-1773EB71CB71}"/>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53441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75B4E644-AA33-06CC-A3B1-AC609544DE99}"/>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pic>
        <p:nvPicPr>
          <p:cNvPr id="10" name="Picture 9">
            <a:extLst>
              <a:ext uri="{FF2B5EF4-FFF2-40B4-BE49-F238E27FC236}">
                <a16:creationId xmlns:a16="http://schemas.microsoft.com/office/drawing/2014/main" id="{FC944A72-CC5D-5F2A-1C50-56BA2CCD6203}"/>
              </a:ext>
            </a:extLst>
          </p:cNvPr>
          <p:cNvPicPr>
            <a:picLocks noChangeAspect="1"/>
          </p:cNvPicPr>
          <p:nvPr/>
        </p:nvPicPr>
        <p:blipFill>
          <a:blip r:embed="rId4"/>
          <a:stretch>
            <a:fillRect/>
          </a:stretch>
        </p:blipFill>
        <p:spPr>
          <a:xfrm>
            <a:off x="0" y="315423"/>
            <a:ext cx="12192000" cy="5666276"/>
          </a:xfrm>
          <a:prstGeom prst="rect">
            <a:avLst/>
          </a:prstGeom>
        </p:spPr>
      </p:pic>
    </p:spTree>
    <p:extLst>
      <p:ext uri="{BB962C8B-B14F-4D97-AF65-F5344CB8AC3E}">
        <p14:creationId xmlns:p14="http://schemas.microsoft.com/office/powerpoint/2010/main" val="42557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F741-2851-2D70-E3AF-01584FD2596E}"/>
              </a:ext>
            </a:extLst>
          </p:cNvPr>
          <p:cNvSpPr>
            <a:spLocks noGrp="1"/>
          </p:cNvSpPr>
          <p:nvPr>
            <p:ph type="title"/>
          </p:nvPr>
        </p:nvSpPr>
        <p:spPr/>
        <p:txBody>
          <a:bodyPr/>
          <a:lstStyle/>
          <a:p>
            <a:pPr algn="ctr"/>
            <a:r>
              <a:rPr lang="en-US" dirty="0">
                <a:solidFill>
                  <a:schemeClr val="tx1"/>
                </a:solidFill>
              </a:rPr>
              <a:t> Executive Session</a:t>
            </a:r>
          </a:p>
        </p:txBody>
      </p:sp>
      <p:sp>
        <p:nvSpPr>
          <p:cNvPr id="6" name="TextBox 5">
            <a:extLst>
              <a:ext uri="{FF2B5EF4-FFF2-40B4-BE49-F238E27FC236}">
                <a16:creationId xmlns:a16="http://schemas.microsoft.com/office/drawing/2014/main" id="{42400E62-A20A-5BBA-484D-98029518E01D}"/>
              </a:ext>
            </a:extLst>
          </p:cNvPr>
          <p:cNvSpPr txBox="1"/>
          <p:nvPr/>
        </p:nvSpPr>
        <p:spPr>
          <a:xfrm>
            <a:off x="838200" y="1837447"/>
            <a:ext cx="9693248" cy="38472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solidFill>
                  <a:schemeClr val="tx1">
                    <a:lumMod val="50000"/>
                  </a:schemeClr>
                </a:solidFill>
              </a:rPr>
              <a:t>Not open to the public.</a:t>
            </a:r>
          </a:p>
          <a:p>
            <a:pPr marL="285750" indent="-285750">
              <a:spcAft>
                <a:spcPts val="600"/>
              </a:spcAft>
              <a:buFont typeface="Arial" panose="020B0604020202020204" pitchFamily="34" charset="0"/>
              <a:buChar char="•"/>
            </a:pPr>
            <a:r>
              <a:rPr lang="en-US" sz="2800" b="1" dirty="0">
                <a:solidFill>
                  <a:schemeClr val="tx1">
                    <a:lumMod val="50000"/>
                  </a:schemeClr>
                </a:solidFill>
              </a:rPr>
              <a:t>Confidential,</a:t>
            </a:r>
            <a:r>
              <a:rPr lang="en-US" sz="2800" dirty="0">
                <a:solidFill>
                  <a:schemeClr val="tx1">
                    <a:lumMod val="50000"/>
                  </a:schemeClr>
                </a:solidFill>
              </a:rPr>
              <a:t> with or without attorneys.</a:t>
            </a:r>
          </a:p>
          <a:p>
            <a:pPr marL="285750" indent="-285750">
              <a:spcAft>
                <a:spcPts val="600"/>
              </a:spcAft>
              <a:buFont typeface="Arial" panose="020B0604020202020204" pitchFamily="34" charset="0"/>
              <a:buChar char="•"/>
            </a:pPr>
            <a:r>
              <a:rPr lang="en-US" sz="2800" dirty="0">
                <a:solidFill>
                  <a:schemeClr val="tx1">
                    <a:lumMod val="50000"/>
                  </a:schemeClr>
                </a:solidFill>
              </a:rPr>
              <a:t>Part of a regular or special meeting.</a:t>
            </a:r>
          </a:p>
          <a:p>
            <a:pPr marL="285750" indent="-285750">
              <a:spcAft>
                <a:spcPts val="600"/>
              </a:spcAft>
              <a:buFont typeface="Arial" panose="020B0604020202020204" pitchFamily="34" charset="0"/>
              <a:buChar char="•"/>
            </a:pPr>
            <a:r>
              <a:rPr lang="en-US" sz="2800" dirty="0">
                <a:solidFill>
                  <a:schemeClr val="tx1">
                    <a:lumMod val="50000"/>
                  </a:schemeClr>
                </a:solidFill>
              </a:rPr>
              <a:t>Only allowed for the </a:t>
            </a:r>
            <a:r>
              <a:rPr lang="en-US" sz="2800" b="1" dirty="0">
                <a:solidFill>
                  <a:schemeClr val="tx1">
                    <a:lumMod val="50000"/>
                  </a:schemeClr>
                </a:solidFill>
              </a:rPr>
              <a:t>specific</a:t>
            </a:r>
            <a:r>
              <a:rPr lang="en-US" sz="2800" dirty="0">
                <a:solidFill>
                  <a:schemeClr val="tx1">
                    <a:lumMod val="50000"/>
                  </a:schemeClr>
                </a:solidFill>
              </a:rPr>
              <a:t> </a:t>
            </a:r>
            <a:r>
              <a:rPr lang="en-US" sz="2800" b="1" dirty="0">
                <a:solidFill>
                  <a:schemeClr val="tx1">
                    <a:lumMod val="50000"/>
                  </a:schemeClr>
                </a:solidFill>
              </a:rPr>
              <a:t>purposes </a:t>
            </a:r>
            <a:r>
              <a:rPr lang="en-US" sz="2800" dirty="0">
                <a:solidFill>
                  <a:schemeClr val="tx1">
                    <a:lumMod val="50000"/>
                  </a:schemeClr>
                </a:solidFill>
              </a:rPr>
              <a:t>set forth in RCW 42.30.110.</a:t>
            </a:r>
            <a:endParaRPr lang="en-US" sz="2800" b="1" dirty="0">
              <a:solidFill>
                <a:schemeClr val="tx1">
                  <a:lumMod val="50000"/>
                </a:schemeClr>
              </a:solidFill>
            </a:endParaRPr>
          </a:p>
          <a:p>
            <a:pPr marL="285750" indent="-285750">
              <a:spcAft>
                <a:spcPts val="600"/>
              </a:spcAft>
              <a:buFont typeface="Arial" panose="020B0604020202020204" pitchFamily="34" charset="0"/>
              <a:buChar char="•"/>
            </a:pPr>
            <a:r>
              <a:rPr lang="en-US" sz="2800" dirty="0">
                <a:solidFill>
                  <a:schemeClr val="tx1">
                    <a:lumMod val="50000"/>
                  </a:schemeClr>
                </a:solidFill>
              </a:rPr>
              <a:t>Not the same as a “Closed Session” (which pertains to quasi-judicial proceedings like appeals and certain other matters – see upcoming slide).</a:t>
            </a:r>
          </a:p>
        </p:txBody>
      </p:sp>
      <p:pic>
        <p:nvPicPr>
          <p:cNvPr id="8" name="Picture 7" descr="Text&#10;&#10;Description automatically generated">
            <a:extLst>
              <a:ext uri="{FF2B5EF4-FFF2-40B4-BE49-F238E27FC236}">
                <a16:creationId xmlns:a16="http://schemas.microsoft.com/office/drawing/2014/main" id="{2733BFA6-44EB-3B87-4EE5-EEA2843DA47D}"/>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348138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E96E-635E-5C2B-1EE7-F1E24BEE9ED0}"/>
              </a:ext>
            </a:extLst>
          </p:cNvPr>
          <p:cNvSpPr>
            <a:spLocks noGrp="1"/>
          </p:cNvSpPr>
          <p:nvPr>
            <p:ph type="title"/>
          </p:nvPr>
        </p:nvSpPr>
        <p:spPr/>
        <p:txBody>
          <a:bodyPr/>
          <a:lstStyle/>
          <a:p>
            <a:pPr algn="ctr"/>
            <a:r>
              <a:rPr lang="en-US" dirty="0">
                <a:solidFill>
                  <a:schemeClr val="tx1"/>
                </a:solidFill>
              </a:rPr>
              <a:t> Executive Session (continued)</a:t>
            </a:r>
          </a:p>
        </p:txBody>
      </p:sp>
      <p:sp>
        <p:nvSpPr>
          <p:cNvPr id="6" name="TextBox 5">
            <a:extLst>
              <a:ext uri="{FF2B5EF4-FFF2-40B4-BE49-F238E27FC236}">
                <a16:creationId xmlns:a16="http://schemas.microsoft.com/office/drawing/2014/main" id="{361140CE-6CBA-47B9-09F2-7D6E951274DA}"/>
              </a:ext>
            </a:extLst>
          </p:cNvPr>
          <p:cNvSpPr txBox="1"/>
          <p:nvPr/>
        </p:nvSpPr>
        <p:spPr>
          <a:xfrm>
            <a:off x="287079" y="1638972"/>
            <a:ext cx="11461898" cy="47859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solidFill>
                  <a:schemeClr val="tx1">
                    <a:lumMod val="50000"/>
                  </a:schemeClr>
                </a:solidFill>
              </a:rPr>
              <a:t>The </a:t>
            </a:r>
            <a:r>
              <a:rPr lang="en-US" sz="2800" b="1" dirty="0">
                <a:solidFill>
                  <a:schemeClr val="tx1">
                    <a:lumMod val="50000"/>
                  </a:schemeClr>
                </a:solidFill>
              </a:rPr>
              <a:t>purpose</a:t>
            </a:r>
            <a:r>
              <a:rPr lang="en-US" sz="2800" dirty="0">
                <a:solidFill>
                  <a:schemeClr val="tx1">
                    <a:lumMod val="50000"/>
                  </a:schemeClr>
                </a:solidFill>
              </a:rPr>
              <a:t> of the executive session and </a:t>
            </a:r>
            <a:r>
              <a:rPr lang="en-US" sz="2800" b="1" dirty="0">
                <a:solidFill>
                  <a:schemeClr val="tx1">
                    <a:lumMod val="50000"/>
                  </a:schemeClr>
                </a:solidFill>
              </a:rPr>
              <a:t>the time it will end </a:t>
            </a:r>
            <a:r>
              <a:rPr lang="en-US" sz="2800" dirty="0">
                <a:solidFill>
                  <a:schemeClr val="tx1">
                    <a:lumMod val="50000"/>
                  </a:schemeClr>
                </a:solidFill>
              </a:rPr>
              <a:t>must be announced by the presiding officer before it begins.</a:t>
            </a:r>
          </a:p>
          <a:p>
            <a:pPr marL="285750" indent="-285750">
              <a:spcAft>
                <a:spcPts val="600"/>
              </a:spcAft>
              <a:buFont typeface="Arial" panose="020B0604020202020204" pitchFamily="34" charset="0"/>
              <a:buChar char="•"/>
            </a:pPr>
            <a:r>
              <a:rPr lang="en-US" sz="2800" dirty="0">
                <a:solidFill>
                  <a:schemeClr val="tx1">
                    <a:lumMod val="50000"/>
                  </a:schemeClr>
                </a:solidFill>
              </a:rPr>
              <a:t>What if the executive session requires </a:t>
            </a:r>
            <a:r>
              <a:rPr lang="en-US" sz="2800" b="1" dirty="0">
                <a:solidFill>
                  <a:schemeClr val="tx1">
                    <a:lumMod val="50000"/>
                  </a:schemeClr>
                </a:solidFill>
              </a:rPr>
              <a:t>more</a:t>
            </a:r>
            <a:r>
              <a:rPr lang="en-US" sz="2800" dirty="0">
                <a:solidFill>
                  <a:schemeClr val="tx1">
                    <a:lumMod val="50000"/>
                  </a:schemeClr>
                </a:solidFill>
              </a:rPr>
              <a:t> </a:t>
            </a:r>
            <a:r>
              <a:rPr lang="en-US" sz="2800" b="1" dirty="0">
                <a:solidFill>
                  <a:schemeClr val="tx1">
                    <a:lumMod val="50000"/>
                  </a:schemeClr>
                </a:solidFill>
              </a:rPr>
              <a:t>time</a:t>
            </a:r>
            <a:r>
              <a:rPr lang="en-US" sz="2800" dirty="0">
                <a:solidFill>
                  <a:schemeClr val="tx1">
                    <a:lumMod val="50000"/>
                  </a:schemeClr>
                </a:solidFill>
              </a:rPr>
              <a:t> than announced?</a:t>
            </a:r>
          </a:p>
          <a:p>
            <a:pPr marL="914400" lvl="1" indent="-457200">
              <a:spcAft>
                <a:spcPts val="600"/>
              </a:spcAft>
              <a:buFont typeface="Wingdings" panose="05000000000000000000" pitchFamily="2" charset="2"/>
              <a:buChar char="Ø"/>
            </a:pPr>
            <a:r>
              <a:rPr lang="en-US" sz="2800" dirty="0">
                <a:solidFill>
                  <a:schemeClr val="tx1">
                    <a:lumMod val="50000"/>
                  </a:schemeClr>
                </a:solidFill>
              </a:rPr>
              <a:t>Time may be extended by further announcement.</a:t>
            </a:r>
          </a:p>
          <a:p>
            <a:pPr marL="285750" indent="-285750">
              <a:spcAft>
                <a:spcPts val="600"/>
              </a:spcAft>
              <a:buFont typeface="Arial" panose="020B0604020202020204" pitchFamily="34" charset="0"/>
              <a:buChar char="•"/>
            </a:pPr>
            <a:r>
              <a:rPr lang="en-US" sz="2800" dirty="0">
                <a:solidFill>
                  <a:schemeClr val="tx1">
                    <a:lumMod val="50000"/>
                  </a:schemeClr>
                </a:solidFill>
              </a:rPr>
              <a:t>What if the executive session requires </a:t>
            </a:r>
            <a:r>
              <a:rPr lang="en-US" sz="2800" b="1" dirty="0">
                <a:solidFill>
                  <a:schemeClr val="tx1">
                    <a:lumMod val="50000"/>
                  </a:schemeClr>
                </a:solidFill>
              </a:rPr>
              <a:t>less time</a:t>
            </a:r>
            <a:r>
              <a:rPr lang="en-US" sz="2800" dirty="0">
                <a:solidFill>
                  <a:schemeClr val="tx1">
                    <a:lumMod val="50000"/>
                  </a:schemeClr>
                </a:solidFill>
              </a:rPr>
              <a:t> than announced?</a:t>
            </a:r>
          </a:p>
          <a:p>
            <a:pPr marL="914400" lvl="1" indent="-457200">
              <a:spcAft>
                <a:spcPts val="600"/>
              </a:spcAft>
              <a:buFont typeface="Wingdings" panose="05000000000000000000" pitchFamily="2" charset="2"/>
              <a:buChar char="Ø"/>
            </a:pPr>
            <a:r>
              <a:rPr lang="en-US" sz="2800" dirty="0">
                <a:solidFill>
                  <a:schemeClr val="tx1">
                    <a:lumMod val="50000"/>
                  </a:schemeClr>
                </a:solidFill>
              </a:rPr>
              <a:t>Do not start the open session earlier than the stated end time.</a:t>
            </a:r>
          </a:p>
          <a:p>
            <a:pPr marL="285750" indent="-285750">
              <a:spcAft>
                <a:spcPts val="600"/>
              </a:spcAft>
              <a:buFont typeface="Arial" panose="020B0604020202020204" pitchFamily="34" charset="0"/>
              <a:buChar char="•"/>
            </a:pPr>
            <a:r>
              <a:rPr lang="en-US" sz="2800" dirty="0">
                <a:solidFill>
                  <a:schemeClr val="tx1">
                    <a:lumMod val="50000"/>
                  </a:schemeClr>
                </a:solidFill>
              </a:rPr>
              <a:t>The announced purpose of the executive session must be entered into the minutes for the regular or special meeting.</a:t>
            </a:r>
          </a:p>
          <a:p>
            <a:pPr marL="285750" indent="-285750">
              <a:spcAft>
                <a:spcPts val="600"/>
              </a:spcAft>
              <a:buFont typeface="Arial" panose="020B0604020202020204" pitchFamily="34" charset="0"/>
              <a:buChar char="•"/>
            </a:pPr>
            <a:endParaRPr lang="en-US" sz="2800" dirty="0">
              <a:solidFill>
                <a:schemeClr val="tx1">
                  <a:lumMod val="50000"/>
                </a:schemeClr>
              </a:solidFill>
            </a:endParaRPr>
          </a:p>
          <a:p>
            <a:pPr marL="285750" indent="-285750">
              <a:spcAft>
                <a:spcPts val="600"/>
              </a:spcAft>
              <a:buFont typeface="Arial" panose="020B0604020202020204" pitchFamily="34" charset="0"/>
              <a:buChar char="•"/>
            </a:pPr>
            <a:endParaRPr lang="en-US" dirty="0"/>
          </a:p>
        </p:txBody>
      </p:sp>
      <p:pic>
        <p:nvPicPr>
          <p:cNvPr id="8" name="Picture 7" descr="Text&#10;&#10;Description automatically generated">
            <a:extLst>
              <a:ext uri="{FF2B5EF4-FFF2-40B4-BE49-F238E27FC236}">
                <a16:creationId xmlns:a16="http://schemas.microsoft.com/office/drawing/2014/main" id="{1DC46700-B87F-4CE1-6683-029C7F3DD925}"/>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55802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E96E-635E-5C2B-1EE7-F1E24BEE9ED0}"/>
              </a:ext>
            </a:extLst>
          </p:cNvPr>
          <p:cNvSpPr>
            <a:spLocks noGrp="1"/>
          </p:cNvSpPr>
          <p:nvPr>
            <p:ph type="title"/>
          </p:nvPr>
        </p:nvSpPr>
        <p:spPr/>
        <p:txBody>
          <a:bodyPr/>
          <a:lstStyle/>
          <a:p>
            <a:pPr algn="ctr"/>
            <a:r>
              <a:rPr lang="en-US" dirty="0">
                <a:solidFill>
                  <a:schemeClr val="tx1"/>
                </a:solidFill>
              </a:rPr>
              <a:t>Closed Session </a:t>
            </a:r>
          </a:p>
        </p:txBody>
      </p:sp>
      <p:sp>
        <p:nvSpPr>
          <p:cNvPr id="6" name="TextBox 5">
            <a:extLst>
              <a:ext uri="{FF2B5EF4-FFF2-40B4-BE49-F238E27FC236}">
                <a16:creationId xmlns:a16="http://schemas.microsoft.com/office/drawing/2014/main" id="{361140CE-6CBA-47B9-09F2-7D6E951274DA}"/>
              </a:ext>
            </a:extLst>
          </p:cNvPr>
          <p:cNvSpPr txBox="1"/>
          <p:nvPr/>
        </p:nvSpPr>
        <p:spPr>
          <a:xfrm>
            <a:off x="702464" y="2154747"/>
            <a:ext cx="10270336" cy="283154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solidFill>
                  <a:schemeClr val="tx1">
                    <a:lumMod val="50000"/>
                  </a:schemeClr>
                </a:solidFill>
              </a:rPr>
              <a:t>Not applicable to every board, commission, or committee.</a:t>
            </a:r>
          </a:p>
          <a:p>
            <a:pPr marL="285750" indent="-285750">
              <a:spcAft>
                <a:spcPts val="600"/>
              </a:spcAft>
              <a:buFont typeface="Arial" panose="020B0604020202020204" pitchFamily="34" charset="0"/>
              <a:buChar char="•"/>
            </a:pPr>
            <a:r>
              <a:rPr lang="en-US" sz="2800" dirty="0">
                <a:solidFill>
                  <a:schemeClr val="tx1">
                    <a:lumMod val="50000"/>
                  </a:schemeClr>
                </a:solidFill>
              </a:rPr>
              <a:t>When applicable (see next slide), a closed session is a type of meeting of a board, commission, or committee in which “this chapter shall not apply” under RCW 42.30.140.</a:t>
            </a:r>
          </a:p>
          <a:p>
            <a:pPr marL="285750" indent="-285750">
              <a:spcAft>
                <a:spcPts val="600"/>
              </a:spcAft>
              <a:buFont typeface="Arial" panose="020B0604020202020204" pitchFamily="34" charset="0"/>
              <a:buChar char="•"/>
            </a:pPr>
            <a:r>
              <a:rPr lang="en-US" sz="2800" dirty="0">
                <a:solidFill>
                  <a:schemeClr val="tx1">
                    <a:lumMod val="50000"/>
                  </a:schemeClr>
                </a:solidFill>
              </a:rPr>
              <a:t>This means that the requirements of the OPMA do not apply to closed sessions.</a:t>
            </a:r>
            <a:endParaRPr lang="en-US" dirty="0"/>
          </a:p>
        </p:txBody>
      </p:sp>
      <p:pic>
        <p:nvPicPr>
          <p:cNvPr id="8" name="Picture 7" descr="Text&#10;&#10;Description automatically generated">
            <a:extLst>
              <a:ext uri="{FF2B5EF4-FFF2-40B4-BE49-F238E27FC236}">
                <a16:creationId xmlns:a16="http://schemas.microsoft.com/office/drawing/2014/main" id="{1DC46700-B87F-4CE1-6683-029C7F3DD925}"/>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72358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E96E-635E-5C2B-1EE7-F1E24BEE9ED0}"/>
              </a:ext>
            </a:extLst>
          </p:cNvPr>
          <p:cNvSpPr>
            <a:spLocks noGrp="1"/>
          </p:cNvSpPr>
          <p:nvPr>
            <p:ph type="title"/>
          </p:nvPr>
        </p:nvSpPr>
        <p:spPr/>
        <p:txBody>
          <a:bodyPr/>
          <a:lstStyle/>
          <a:p>
            <a:pPr algn="ctr"/>
            <a:r>
              <a:rPr lang="en-US" dirty="0">
                <a:solidFill>
                  <a:schemeClr val="tx1"/>
                </a:solidFill>
              </a:rPr>
              <a:t>The OPMA Does Not Apply To, and Closed Sessions Are Allowed Related To: </a:t>
            </a:r>
          </a:p>
        </p:txBody>
      </p:sp>
      <p:sp>
        <p:nvSpPr>
          <p:cNvPr id="6" name="TextBox 5">
            <a:extLst>
              <a:ext uri="{FF2B5EF4-FFF2-40B4-BE49-F238E27FC236}">
                <a16:creationId xmlns:a16="http://schemas.microsoft.com/office/drawing/2014/main" id="{361140CE-6CBA-47B9-09F2-7D6E951274DA}"/>
              </a:ext>
            </a:extLst>
          </p:cNvPr>
          <p:cNvSpPr txBox="1"/>
          <p:nvPr/>
        </p:nvSpPr>
        <p:spPr>
          <a:xfrm>
            <a:off x="509286" y="1948098"/>
            <a:ext cx="11424212" cy="3847207"/>
          </a:xfrm>
          <a:prstGeom prst="rect">
            <a:avLst/>
          </a:prstGeom>
          <a:noFill/>
        </p:spPr>
        <p:txBody>
          <a:bodyPr wrap="square" rtlCol="0">
            <a:spAutoFit/>
          </a:bodyPr>
          <a:lstStyle/>
          <a:p>
            <a:pPr marL="514350" indent="-514350">
              <a:spcAft>
                <a:spcPts val="600"/>
              </a:spcAft>
              <a:buFont typeface="+mj-lt"/>
              <a:buAutoNum type="arabicPeriod"/>
            </a:pPr>
            <a:r>
              <a:rPr lang="en-US" sz="2800" dirty="0">
                <a:solidFill>
                  <a:schemeClr val="tx1">
                    <a:lumMod val="50000"/>
                  </a:schemeClr>
                </a:solidFill>
              </a:rPr>
              <a:t>Quasi-judicial proceedings.</a:t>
            </a:r>
          </a:p>
          <a:p>
            <a:pPr marL="971550" lvl="1" indent="-514350">
              <a:spcAft>
                <a:spcPts val="600"/>
              </a:spcAft>
              <a:buFont typeface="Arial" panose="020B0604020202020204" pitchFamily="34" charset="0"/>
              <a:buChar char="•"/>
            </a:pPr>
            <a:r>
              <a:rPr lang="en-US" sz="2800" dirty="0">
                <a:solidFill>
                  <a:schemeClr val="tx1">
                    <a:lumMod val="50000"/>
                  </a:schemeClr>
                </a:solidFill>
              </a:rPr>
              <a:t>That portion of a meeting of a quasi-judicial body which relates to a quasi-judicial matter between named parties as distinguished from a matter having general effect on the public or on a class or group.</a:t>
            </a:r>
          </a:p>
          <a:p>
            <a:pPr marL="514350" indent="-514350">
              <a:spcAft>
                <a:spcPts val="600"/>
              </a:spcAft>
              <a:buFont typeface="+mj-lt"/>
              <a:buAutoNum type="arabicPeriod"/>
            </a:pPr>
            <a:r>
              <a:rPr lang="en-US" sz="2800" dirty="0">
                <a:solidFill>
                  <a:schemeClr val="tx1">
                    <a:lumMod val="50000"/>
                  </a:schemeClr>
                </a:solidFill>
              </a:rPr>
              <a:t>Collective bargaining sessions and labor negotiations.</a:t>
            </a:r>
          </a:p>
          <a:p>
            <a:pPr marL="514350" indent="-514350">
              <a:spcAft>
                <a:spcPts val="600"/>
              </a:spcAft>
              <a:buFont typeface="+mj-lt"/>
              <a:buAutoNum type="arabicPeriod"/>
            </a:pPr>
            <a:r>
              <a:rPr lang="en-US" sz="2800" dirty="0">
                <a:solidFill>
                  <a:schemeClr val="tx1">
                    <a:lumMod val="50000"/>
                  </a:schemeClr>
                </a:solidFill>
              </a:rPr>
              <a:t>Certain licensing proceedings.</a:t>
            </a:r>
          </a:p>
          <a:p>
            <a:pPr marL="514350" indent="-514350">
              <a:spcAft>
                <a:spcPts val="600"/>
              </a:spcAft>
              <a:buFont typeface="+mj-lt"/>
              <a:buAutoNum type="arabicPeriod"/>
            </a:pPr>
            <a:r>
              <a:rPr lang="en-US" sz="2800" dirty="0">
                <a:solidFill>
                  <a:schemeClr val="tx1">
                    <a:lumMod val="50000"/>
                  </a:schemeClr>
                </a:solidFill>
              </a:rPr>
              <a:t>Matters governed by Chapter 34.05 RCW, the Administrative Procedures Act. </a:t>
            </a:r>
          </a:p>
        </p:txBody>
      </p:sp>
      <p:pic>
        <p:nvPicPr>
          <p:cNvPr id="8" name="Picture 7" descr="Text&#10;&#10;Description automatically generated">
            <a:extLst>
              <a:ext uri="{FF2B5EF4-FFF2-40B4-BE49-F238E27FC236}">
                <a16:creationId xmlns:a16="http://schemas.microsoft.com/office/drawing/2014/main" id="{1DC46700-B87F-4CE1-6683-029C7F3DD925}"/>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158832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B6C2-0483-9C3D-1954-F9CD3D989629}"/>
              </a:ext>
            </a:extLst>
          </p:cNvPr>
          <p:cNvSpPr>
            <a:spLocks noGrp="1"/>
          </p:cNvSpPr>
          <p:nvPr>
            <p:ph type="title"/>
          </p:nvPr>
        </p:nvSpPr>
        <p:spPr/>
        <p:txBody>
          <a:bodyPr/>
          <a:lstStyle/>
          <a:p>
            <a:pPr algn="ctr"/>
            <a:r>
              <a:rPr lang="en-US" dirty="0">
                <a:solidFill>
                  <a:schemeClr val="tx1"/>
                </a:solidFill>
              </a:rPr>
              <a:t>Minutes</a:t>
            </a:r>
          </a:p>
        </p:txBody>
      </p:sp>
      <p:sp>
        <p:nvSpPr>
          <p:cNvPr id="3" name="Content Placeholder 2">
            <a:extLst>
              <a:ext uri="{FF2B5EF4-FFF2-40B4-BE49-F238E27FC236}">
                <a16:creationId xmlns:a16="http://schemas.microsoft.com/office/drawing/2014/main" id="{92FA43AE-99F9-2089-7994-995F7603C8BD}"/>
              </a:ext>
            </a:extLst>
          </p:cNvPr>
          <p:cNvSpPr>
            <a:spLocks noGrp="1"/>
          </p:cNvSpPr>
          <p:nvPr>
            <p:ph idx="1"/>
          </p:nvPr>
        </p:nvSpPr>
        <p:spPr>
          <a:xfrm>
            <a:off x="988670" y="1785472"/>
            <a:ext cx="10515600" cy="3287055"/>
          </a:xfrm>
        </p:spPr>
        <p:txBody>
          <a:bodyPr>
            <a:normAutofit fontScale="25000" lnSpcReduction="20000"/>
          </a:bodyPr>
          <a:lstStyle/>
          <a:p>
            <a:pPr>
              <a:spcAft>
                <a:spcPts val="1200"/>
              </a:spcAft>
            </a:pPr>
            <a:r>
              <a:rPr lang="en-US" sz="11200" dirty="0"/>
              <a:t>Minutes of regular and special meetings must be promptly recorded and open to public inspection.</a:t>
            </a:r>
          </a:p>
          <a:p>
            <a:pPr lvl="1">
              <a:buFont typeface="Wingdings" panose="05000000000000000000" pitchFamily="2" charset="2"/>
              <a:buChar char="Ø"/>
            </a:pPr>
            <a:r>
              <a:rPr lang="en-US" sz="11200" dirty="0"/>
              <a:t>“Recorded” here does not mean via an audio or video recording. Rather, “recorded” means the preparation of a written document that constitutes the minutes for the meeting.</a:t>
            </a:r>
          </a:p>
          <a:p>
            <a:r>
              <a:rPr lang="en-US" sz="11200" dirty="0"/>
              <a:t>Minutes of an executive session are not required. However, the purpose of each executive session must be recorded in the minutes of the regular or special meeting.</a:t>
            </a:r>
          </a:p>
          <a:p>
            <a:r>
              <a:rPr lang="en-US" sz="11200" dirty="0">
                <a:cs typeface="Arial" panose="020B0604020202020204" pitchFamily="34" charset="0"/>
              </a:rPr>
              <a:t>State law does not require that minutes be prepared in a specified format.</a:t>
            </a:r>
          </a:p>
          <a:p>
            <a:pPr marL="0" indent="0">
              <a:buNone/>
            </a:pPr>
            <a:endParaRPr lang="en-US" sz="3600" dirty="0"/>
          </a:p>
        </p:txBody>
      </p:sp>
      <p:pic>
        <p:nvPicPr>
          <p:cNvPr id="5" name="Picture 4" descr="Text&#10;&#10;Description automatically generated">
            <a:extLst>
              <a:ext uri="{FF2B5EF4-FFF2-40B4-BE49-F238E27FC236}">
                <a16:creationId xmlns:a16="http://schemas.microsoft.com/office/drawing/2014/main" id="{4C487A6C-C55F-20BB-98C5-C643DB3C831D}"/>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98599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B6C2-0483-9C3D-1954-F9CD3D989629}"/>
              </a:ext>
            </a:extLst>
          </p:cNvPr>
          <p:cNvSpPr>
            <a:spLocks noGrp="1"/>
          </p:cNvSpPr>
          <p:nvPr>
            <p:ph type="title"/>
          </p:nvPr>
        </p:nvSpPr>
        <p:spPr/>
        <p:txBody>
          <a:bodyPr/>
          <a:lstStyle/>
          <a:p>
            <a:pPr algn="ctr"/>
            <a:r>
              <a:rPr lang="en-US" dirty="0">
                <a:solidFill>
                  <a:schemeClr val="tx1"/>
                </a:solidFill>
              </a:rPr>
              <a:t>Five Key Takeaways</a:t>
            </a:r>
          </a:p>
        </p:txBody>
      </p:sp>
      <p:sp>
        <p:nvSpPr>
          <p:cNvPr id="3" name="Content Placeholder 2">
            <a:extLst>
              <a:ext uri="{FF2B5EF4-FFF2-40B4-BE49-F238E27FC236}">
                <a16:creationId xmlns:a16="http://schemas.microsoft.com/office/drawing/2014/main" id="{92FA43AE-99F9-2089-7994-995F7603C8BD}"/>
              </a:ext>
            </a:extLst>
          </p:cNvPr>
          <p:cNvSpPr>
            <a:spLocks noGrp="1"/>
          </p:cNvSpPr>
          <p:nvPr>
            <p:ph idx="1"/>
          </p:nvPr>
        </p:nvSpPr>
        <p:spPr>
          <a:xfrm>
            <a:off x="531628" y="1690688"/>
            <a:ext cx="11281144" cy="4087324"/>
          </a:xfrm>
        </p:spPr>
        <p:txBody>
          <a:bodyPr>
            <a:normAutofit fontScale="85000" lnSpcReduction="20000"/>
          </a:bodyPr>
          <a:lstStyle/>
          <a:p>
            <a:pPr marL="514350" indent="-514350">
              <a:buFont typeface="+mj-lt"/>
              <a:buAutoNum type="arabicPeriod"/>
            </a:pPr>
            <a:r>
              <a:rPr lang="en-US" dirty="0"/>
              <a:t>A primary purpose of the OPMA is to provide for </a:t>
            </a:r>
            <a:r>
              <a:rPr lang="en-US" b="1" dirty="0">
                <a:highlight>
                  <a:srgbClr val="FFFF00"/>
                </a:highlight>
              </a:rPr>
              <a:t>transparency</a:t>
            </a:r>
            <a:r>
              <a:rPr lang="en-US" dirty="0"/>
              <a:t> to the public related to the City’s business. In the interest of transparency, you may find that the work of the board, commission, or committee on which you serve is not as efficient as you would like.</a:t>
            </a:r>
          </a:p>
          <a:p>
            <a:pPr marL="514350" indent="-514350">
              <a:buFont typeface="+mj-lt"/>
              <a:buAutoNum type="arabicPeriod"/>
            </a:pPr>
            <a:r>
              <a:rPr lang="en-US" dirty="0"/>
              <a:t>This OPMA training is not only an important guide regarding your role for the City, but it is also a </a:t>
            </a:r>
            <a:r>
              <a:rPr lang="en-US" dirty="0">
                <a:highlight>
                  <a:srgbClr val="FFFF00"/>
                </a:highlight>
              </a:rPr>
              <a:t>legal requirement</a:t>
            </a:r>
            <a:r>
              <a:rPr lang="en-US" dirty="0"/>
              <a:t>.</a:t>
            </a:r>
          </a:p>
          <a:p>
            <a:pPr marL="514350" indent="-514350">
              <a:buFont typeface="+mj-lt"/>
              <a:buAutoNum type="arabicPeriod"/>
            </a:pPr>
            <a:r>
              <a:rPr lang="en-US" dirty="0"/>
              <a:t>It is important that you know the difference between a </a:t>
            </a:r>
            <a:r>
              <a:rPr lang="en-US" dirty="0">
                <a:highlight>
                  <a:srgbClr val="FFFF00"/>
                </a:highlight>
              </a:rPr>
              <a:t>regular</a:t>
            </a:r>
            <a:r>
              <a:rPr lang="en-US" dirty="0"/>
              <a:t> meeting and a </a:t>
            </a:r>
            <a:r>
              <a:rPr lang="en-US" dirty="0">
                <a:highlight>
                  <a:srgbClr val="FFFF00"/>
                </a:highlight>
              </a:rPr>
              <a:t>special</a:t>
            </a:r>
            <a:r>
              <a:rPr lang="en-US" dirty="0"/>
              <a:t> meeting.</a:t>
            </a:r>
          </a:p>
          <a:p>
            <a:pPr marL="514350" indent="-514350">
              <a:buFont typeface="+mj-lt"/>
              <a:buAutoNum type="arabicPeriod"/>
            </a:pPr>
            <a:r>
              <a:rPr lang="en-US" dirty="0"/>
              <a:t>It is important for you to be aware of what constitutes a </a:t>
            </a:r>
            <a:r>
              <a:rPr lang="en-US" dirty="0">
                <a:highlight>
                  <a:srgbClr val="FFFF00"/>
                </a:highlight>
              </a:rPr>
              <a:t>rolling</a:t>
            </a:r>
            <a:r>
              <a:rPr lang="en-US" dirty="0"/>
              <a:t> or </a:t>
            </a:r>
            <a:r>
              <a:rPr lang="en-US" dirty="0">
                <a:highlight>
                  <a:srgbClr val="FFFF00"/>
                </a:highlight>
              </a:rPr>
              <a:t>serial </a:t>
            </a:r>
            <a:r>
              <a:rPr lang="en-US" dirty="0"/>
              <a:t>meeting.</a:t>
            </a:r>
          </a:p>
          <a:p>
            <a:pPr marL="514350" indent="-514350">
              <a:buFont typeface="+mj-lt"/>
              <a:buAutoNum type="arabicPeriod"/>
            </a:pPr>
            <a:r>
              <a:rPr lang="en-US" dirty="0"/>
              <a:t>It is important for you to be aware of how to lawfully use </a:t>
            </a:r>
            <a:r>
              <a:rPr lang="en-US" dirty="0">
                <a:highlight>
                  <a:srgbClr val="FFFF00"/>
                </a:highlight>
              </a:rPr>
              <a:t>technology</a:t>
            </a:r>
            <a:r>
              <a:rPr lang="en-US" dirty="0"/>
              <a:t> in a manner that complies with the OPMA.</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4C487A6C-C55F-20BB-98C5-C643DB3C831D}"/>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3014382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9A58-39A8-EBED-6F63-068593BD87C2}"/>
              </a:ext>
            </a:extLst>
          </p:cNvPr>
          <p:cNvSpPr>
            <a:spLocks noGrp="1"/>
          </p:cNvSpPr>
          <p:nvPr>
            <p:ph type="title"/>
          </p:nvPr>
        </p:nvSpPr>
        <p:spPr>
          <a:xfrm>
            <a:off x="838200" y="2103437"/>
            <a:ext cx="10515600" cy="1325563"/>
          </a:xfrm>
        </p:spPr>
        <p:txBody>
          <a:bodyPr>
            <a:normAutofit/>
          </a:bodyPr>
          <a:lstStyle/>
          <a:p>
            <a:pPr algn="ctr"/>
            <a:r>
              <a:rPr lang="en-US" sz="5400" dirty="0">
                <a:solidFill>
                  <a:srgbClr val="00B050"/>
                </a:solidFill>
                <a:effectLst>
                  <a:outerShdw blurRad="38100" dist="38100" dir="2700000" algn="tl">
                    <a:srgbClr val="000000">
                      <a:alpha val="43137"/>
                    </a:srgbClr>
                  </a:outerShdw>
                </a:effectLst>
              </a:rPr>
              <a:t>Questions?</a:t>
            </a:r>
          </a:p>
        </p:txBody>
      </p:sp>
      <p:pic>
        <p:nvPicPr>
          <p:cNvPr id="3" name="Picture 2" descr="Text&#10;&#10;Description automatically generated">
            <a:extLst>
              <a:ext uri="{FF2B5EF4-FFF2-40B4-BE49-F238E27FC236}">
                <a16:creationId xmlns:a16="http://schemas.microsoft.com/office/drawing/2014/main" id="{5CF08454-4E0F-7D52-47E3-E8EC359D4ADF}"/>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97535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574158" y="1481562"/>
            <a:ext cx="10877108" cy="4190033"/>
          </a:xfrm>
        </p:spPr>
        <p:txBody>
          <a:bodyPr>
            <a:noAutofit/>
          </a:bodyPr>
          <a:lstStyle/>
          <a:p>
            <a:pPr marL="0" indent="0">
              <a:lnSpc>
                <a:spcPct val="120000"/>
              </a:lnSpc>
              <a:buNone/>
            </a:pPr>
            <a:r>
              <a:rPr lang="en-US" sz="2400" dirty="0">
                <a:solidFill>
                  <a:srgbClr val="000000"/>
                </a:solidFill>
              </a:rPr>
              <a:t>The State Legislature sets forth the OPMA’s purpose in RCW 42.30.010, including:</a:t>
            </a:r>
          </a:p>
          <a:p>
            <a:pPr>
              <a:lnSpc>
                <a:spcPct val="120000"/>
              </a:lnSpc>
            </a:pPr>
            <a:r>
              <a:rPr lang="en-US" sz="2400" dirty="0">
                <a:solidFill>
                  <a:srgbClr val="000000"/>
                </a:solidFill>
              </a:rPr>
              <a:t>All public commissions, boards, councils, committees, subcommittees, … and all other public agencies of this state … exist to aid in the conduct of the people's business.</a:t>
            </a:r>
          </a:p>
          <a:p>
            <a:pPr>
              <a:lnSpc>
                <a:spcPct val="120000"/>
              </a:lnSpc>
            </a:pPr>
            <a:r>
              <a:rPr lang="en-US" sz="2400" dirty="0">
                <a:solidFill>
                  <a:srgbClr val="000000"/>
                </a:solidFill>
              </a:rPr>
              <a:t>Their actions are to be taken openly and their deliberations are to be conducted openly.</a:t>
            </a:r>
          </a:p>
          <a:p>
            <a:pPr>
              <a:lnSpc>
                <a:spcPct val="120000"/>
              </a:lnSpc>
            </a:pPr>
            <a:r>
              <a:rPr lang="en-US" sz="2400" b="0" i="0" dirty="0">
                <a:solidFill>
                  <a:srgbClr val="000000"/>
                </a:solidFill>
                <a:effectLst/>
              </a:rPr>
              <a:t>The people of this state do not yield their sovereignty to the agencies which serve them.</a:t>
            </a:r>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162047"/>
            <a:ext cx="10515600" cy="1157468"/>
          </a:xfrm>
        </p:spPr>
        <p:txBody>
          <a:bodyPr>
            <a:normAutofit fontScale="90000"/>
          </a:bodyPr>
          <a:lstStyle/>
          <a:p>
            <a:pPr algn="ctr">
              <a:lnSpc>
                <a:spcPct val="100000"/>
              </a:lnSpc>
            </a:pPr>
            <a:r>
              <a:rPr lang="en-US" sz="4000" dirty="0">
                <a:solidFill>
                  <a:schemeClr val="tx1"/>
                </a:solidFill>
              </a:rPr>
              <a:t>Purpose of the OPMA</a:t>
            </a:r>
            <a:br>
              <a:rPr lang="en-US" sz="4000" dirty="0"/>
            </a:br>
            <a:r>
              <a:rPr lang="en-US" sz="2000" dirty="0"/>
              <a:t>(First Adopted in 1971)</a:t>
            </a:r>
            <a:br>
              <a:rPr lang="en-US" sz="2000" dirty="0"/>
            </a:br>
            <a:endParaRPr lang="en-US" sz="2000" dirty="0"/>
          </a:p>
        </p:txBody>
      </p:sp>
      <p:pic>
        <p:nvPicPr>
          <p:cNvPr id="7" name="Picture 6" descr="Text">
            <a:extLst>
              <a:ext uri="{FF2B5EF4-FFF2-40B4-BE49-F238E27FC236}">
                <a16:creationId xmlns:a16="http://schemas.microsoft.com/office/drawing/2014/main" id="{B36915D0-7080-DB13-5F6B-95C22BB78B33}"/>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94380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574157" y="1765005"/>
            <a:ext cx="10515601" cy="3906590"/>
          </a:xfrm>
        </p:spPr>
        <p:txBody>
          <a:bodyPr>
            <a:noAutofit/>
          </a:bodyPr>
          <a:lstStyle/>
          <a:p>
            <a:pPr>
              <a:lnSpc>
                <a:spcPct val="120000"/>
              </a:lnSpc>
            </a:pPr>
            <a:r>
              <a:rPr lang="en-US" sz="2400" b="0" i="0" dirty="0">
                <a:solidFill>
                  <a:srgbClr val="000000"/>
                </a:solidFill>
                <a:effectLst/>
              </a:rPr>
              <a:t>The people … do not give their public servants the right to decide what is good for the people to know and what is not good for them to know.</a:t>
            </a:r>
          </a:p>
          <a:p>
            <a:pPr>
              <a:lnSpc>
                <a:spcPct val="120000"/>
              </a:lnSpc>
            </a:pPr>
            <a:r>
              <a:rPr lang="en-US" sz="2400" b="0" i="0" dirty="0">
                <a:solidFill>
                  <a:srgbClr val="000000"/>
                </a:solidFill>
                <a:effectLst/>
              </a:rPr>
              <a:t>The people insist on remaining informed and informing the people's public servants of their views so that they may retain control over the instruments they have created.</a:t>
            </a:r>
          </a:p>
          <a:p>
            <a:pPr>
              <a:lnSpc>
                <a:spcPct val="120000"/>
              </a:lnSpc>
            </a:pPr>
            <a:r>
              <a:rPr lang="en-US" sz="2400" b="0" i="0" dirty="0">
                <a:solidFill>
                  <a:srgbClr val="000000"/>
                </a:solidFill>
                <a:effectLst/>
              </a:rPr>
              <a:t>For these reasons, even when not required by law, public agencies are encouraged to incorporate and accept public comment during their decision-making process.</a:t>
            </a:r>
            <a:endParaRPr lang="en-US" sz="2400" dirty="0">
              <a:solidFill>
                <a:srgbClr val="000000"/>
              </a:solidFill>
            </a:endParaRPr>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162047"/>
            <a:ext cx="10515600" cy="1157468"/>
          </a:xfrm>
        </p:spPr>
        <p:txBody>
          <a:bodyPr>
            <a:normAutofit fontScale="90000"/>
          </a:bodyPr>
          <a:lstStyle/>
          <a:p>
            <a:pPr algn="ctr">
              <a:lnSpc>
                <a:spcPct val="100000"/>
              </a:lnSpc>
            </a:pPr>
            <a:r>
              <a:rPr lang="en-US" sz="4000" dirty="0">
                <a:solidFill>
                  <a:schemeClr val="tx1"/>
                </a:solidFill>
              </a:rPr>
              <a:t>Purpose of the OPMA (continued)</a:t>
            </a:r>
            <a:br>
              <a:rPr lang="en-US" sz="4000" dirty="0">
                <a:solidFill>
                  <a:schemeClr val="tx1"/>
                </a:solidFill>
              </a:rPr>
            </a:br>
            <a:r>
              <a:rPr lang="en-US" sz="2000" dirty="0"/>
              <a:t>(First Adopted in 1971)</a:t>
            </a:r>
            <a:br>
              <a:rPr lang="en-US" sz="2000" dirty="0"/>
            </a:br>
            <a:endParaRPr lang="en-US" sz="2000" dirty="0"/>
          </a:p>
        </p:txBody>
      </p:sp>
      <p:pic>
        <p:nvPicPr>
          <p:cNvPr id="7" name="Picture 6" descr="Text">
            <a:extLst>
              <a:ext uri="{FF2B5EF4-FFF2-40B4-BE49-F238E27FC236}">
                <a16:creationId xmlns:a16="http://schemas.microsoft.com/office/drawing/2014/main" id="{B36915D0-7080-DB13-5F6B-95C22BB78B33}"/>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383368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451413" y="1111170"/>
            <a:ext cx="11100121" cy="4010510"/>
          </a:xfrm>
        </p:spPr>
        <p:txBody>
          <a:bodyPr>
            <a:noAutofit/>
          </a:bodyPr>
          <a:lstStyle/>
          <a:p>
            <a:pPr>
              <a:lnSpc>
                <a:spcPct val="120000"/>
              </a:lnSpc>
            </a:pPr>
            <a:r>
              <a:rPr lang="en-US" sz="2400" dirty="0">
                <a:solidFill>
                  <a:srgbClr val="000000"/>
                </a:solidFill>
              </a:rPr>
              <a:t>As a general matter, OPMA violations can lead to a loss of public trust in the City’s commitment to transparency and open government.</a:t>
            </a:r>
          </a:p>
          <a:p>
            <a:pPr>
              <a:lnSpc>
                <a:spcPct val="120000"/>
              </a:lnSpc>
            </a:pPr>
            <a:r>
              <a:rPr lang="en-US" sz="2400" dirty="0">
                <a:solidFill>
                  <a:srgbClr val="000000"/>
                </a:solidFill>
              </a:rPr>
              <a:t>Any ordinance, resolution, rule, regulation, order, or directive adopted at an illegal meeting is null and void.</a:t>
            </a:r>
          </a:p>
          <a:p>
            <a:pPr>
              <a:lnSpc>
                <a:spcPct val="120000"/>
              </a:lnSpc>
            </a:pPr>
            <a:r>
              <a:rPr lang="en-US" sz="2400" dirty="0">
                <a:solidFill>
                  <a:srgbClr val="000000"/>
                </a:solidFill>
              </a:rPr>
              <a:t>OPMA violations could potentially serve as a basis to remove a member of a board, commission, or committee from that governing body.</a:t>
            </a:r>
          </a:p>
          <a:p>
            <a:pPr>
              <a:lnSpc>
                <a:spcPct val="120000"/>
              </a:lnSpc>
            </a:pPr>
            <a:r>
              <a:rPr lang="en-US" sz="2400" dirty="0">
                <a:solidFill>
                  <a:srgbClr val="000000"/>
                </a:solidFill>
              </a:rPr>
              <a:t>A court could impose individual penalties for knowing violations:</a:t>
            </a:r>
          </a:p>
          <a:p>
            <a:pPr lvl="1">
              <a:lnSpc>
                <a:spcPct val="120000"/>
              </a:lnSpc>
            </a:pPr>
            <a:r>
              <a:rPr lang="en-US" sz="2000" dirty="0">
                <a:solidFill>
                  <a:srgbClr val="000000"/>
                </a:solidFill>
              </a:rPr>
              <a:t>$500 fine for the first violation</a:t>
            </a:r>
          </a:p>
          <a:p>
            <a:pPr lvl="1">
              <a:lnSpc>
                <a:spcPct val="120000"/>
              </a:lnSpc>
            </a:pPr>
            <a:r>
              <a:rPr lang="en-US" sz="2000" dirty="0">
                <a:solidFill>
                  <a:srgbClr val="000000"/>
                </a:solidFill>
              </a:rPr>
              <a:t>$1,000 for any subsequent violation</a:t>
            </a:r>
          </a:p>
          <a:p>
            <a:pPr lvl="1">
              <a:lnSpc>
                <a:spcPct val="120000"/>
              </a:lnSpc>
            </a:pPr>
            <a:r>
              <a:rPr lang="en-US" sz="2000" dirty="0">
                <a:solidFill>
                  <a:srgbClr val="000000"/>
                </a:solidFill>
              </a:rPr>
              <a:t>Costs and attorney fees</a:t>
            </a:r>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154154"/>
            <a:ext cx="10515600" cy="1303282"/>
          </a:xfrm>
        </p:spPr>
        <p:txBody>
          <a:bodyPr>
            <a:normAutofit/>
          </a:bodyPr>
          <a:lstStyle/>
          <a:p>
            <a:pPr algn="ctr">
              <a:lnSpc>
                <a:spcPct val="100000"/>
              </a:lnSpc>
            </a:pPr>
            <a:r>
              <a:rPr lang="en-US" sz="4000" dirty="0">
                <a:solidFill>
                  <a:schemeClr val="tx1"/>
                </a:solidFill>
              </a:rPr>
              <a:t>Potential Consequences for Violating the OPMA</a:t>
            </a:r>
            <a:br>
              <a:rPr lang="en-US" sz="4000" dirty="0"/>
            </a:br>
            <a:endParaRPr lang="en-US" sz="2000" dirty="0"/>
          </a:p>
        </p:txBody>
      </p:sp>
      <p:pic>
        <p:nvPicPr>
          <p:cNvPr id="7" name="Picture 6" descr="Text">
            <a:extLst>
              <a:ext uri="{FF2B5EF4-FFF2-40B4-BE49-F238E27FC236}">
                <a16:creationId xmlns:a16="http://schemas.microsoft.com/office/drawing/2014/main" id="{B36915D0-7080-DB13-5F6B-95C22BB78B33}"/>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152394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239210" y="1086085"/>
            <a:ext cx="11713579" cy="4087324"/>
          </a:xfrm>
        </p:spPr>
        <p:txBody>
          <a:bodyPr>
            <a:noAutofit/>
          </a:bodyPr>
          <a:lstStyle/>
          <a:p>
            <a:pPr>
              <a:lnSpc>
                <a:spcPct val="120000"/>
              </a:lnSpc>
            </a:pPr>
            <a:r>
              <a:rPr lang="en-US" sz="2300" dirty="0">
                <a:solidFill>
                  <a:srgbClr val="000000"/>
                </a:solidFill>
              </a:rPr>
              <a:t>“Meeting” means meetings at which the governing body takes “action.” RCW 42.30.020.</a:t>
            </a:r>
          </a:p>
          <a:p>
            <a:pPr>
              <a:lnSpc>
                <a:spcPct val="120000"/>
              </a:lnSpc>
            </a:pPr>
            <a:r>
              <a:rPr lang="en-US" sz="2300" dirty="0">
                <a:solidFill>
                  <a:srgbClr val="000000"/>
                </a:solidFill>
              </a:rPr>
              <a:t>In practice, a meeting is:</a:t>
            </a:r>
          </a:p>
          <a:p>
            <a:pPr marL="914400" lvl="1" indent="-457200">
              <a:lnSpc>
                <a:spcPct val="120000"/>
              </a:lnSpc>
              <a:buFont typeface="+mj-lt"/>
              <a:buAutoNum type="arabicPeriod"/>
            </a:pPr>
            <a:r>
              <a:rPr lang="en-US" sz="2300" dirty="0">
                <a:solidFill>
                  <a:srgbClr val="000000"/>
                </a:solidFill>
              </a:rPr>
              <a:t>A gathering of a quorum (i.e., a majority) or more of the board, commission, or committee; and</a:t>
            </a:r>
          </a:p>
          <a:p>
            <a:pPr marL="914400" lvl="1" indent="-457200">
              <a:lnSpc>
                <a:spcPct val="120000"/>
              </a:lnSpc>
              <a:buFont typeface="+mj-lt"/>
              <a:buAutoNum type="arabicPeriod"/>
            </a:pPr>
            <a:r>
              <a:rPr lang="en-US" sz="2300" dirty="0">
                <a:solidFill>
                  <a:srgbClr val="000000"/>
                </a:solidFill>
              </a:rPr>
              <a:t>At such a gathering, the participating members of the governing body have the collective intent of transacting the business of the board, commission, or committee.</a:t>
            </a:r>
          </a:p>
          <a:p>
            <a:pPr>
              <a:lnSpc>
                <a:spcPct val="120000"/>
              </a:lnSpc>
            </a:pPr>
            <a:r>
              <a:rPr lang="en-US" sz="2300" dirty="0">
                <a:solidFill>
                  <a:srgbClr val="000000"/>
                </a:solidFill>
              </a:rPr>
              <a:t>By extension, key questions to consider are:</a:t>
            </a:r>
          </a:p>
          <a:p>
            <a:pPr marL="914400" lvl="1" indent="-457200">
              <a:lnSpc>
                <a:spcPct val="120000"/>
              </a:lnSpc>
              <a:buFont typeface="+mj-lt"/>
              <a:buAutoNum type="arabicPeriod"/>
            </a:pPr>
            <a:r>
              <a:rPr lang="en-US" sz="2300" dirty="0">
                <a:solidFill>
                  <a:srgbClr val="000000"/>
                </a:solidFill>
              </a:rPr>
              <a:t>Is there a quorum of the board, commission, or committee participating in the gathering?</a:t>
            </a:r>
          </a:p>
          <a:p>
            <a:pPr marL="914400" lvl="1" indent="-457200">
              <a:lnSpc>
                <a:spcPct val="120000"/>
              </a:lnSpc>
              <a:buFont typeface="+mj-lt"/>
              <a:buAutoNum type="arabicPeriod"/>
            </a:pPr>
            <a:r>
              <a:rPr lang="en-US" sz="2300" dirty="0">
                <a:solidFill>
                  <a:srgbClr val="000000"/>
                </a:solidFill>
              </a:rPr>
              <a:t>If so, do those members have the collective intent to transact business on behalf of the board, commission, or committee?</a:t>
            </a:r>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154154"/>
            <a:ext cx="10515600" cy="1303282"/>
          </a:xfrm>
        </p:spPr>
        <p:txBody>
          <a:bodyPr>
            <a:normAutofit/>
          </a:bodyPr>
          <a:lstStyle/>
          <a:p>
            <a:pPr algn="ctr">
              <a:lnSpc>
                <a:spcPct val="100000"/>
              </a:lnSpc>
            </a:pPr>
            <a:r>
              <a:rPr lang="en-US" sz="4000" dirty="0">
                <a:solidFill>
                  <a:schemeClr val="tx1"/>
                </a:solidFill>
              </a:rPr>
              <a:t>What is a Meeting?</a:t>
            </a:r>
            <a:br>
              <a:rPr lang="en-US" sz="4000" dirty="0">
                <a:solidFill>
                  <a:schemeClr val="tx1"/>
                </a:solidFill>
              </a:rPr>
            </a:br>
            <a:endParaRPr lang="en-US" sz="2000" dirty="0">
              <a:solidFill>
                <a:schemeClr val="tx1"/>
              </a:solidFill>
            </a:endParaRPr>
          </a:p>
        </p:txBody>
      </p:sp>
      <p:pic>
        <p:nvPicPr>
          <p:cNvPr id="7" name="Picture 6" descr="Text">
            <a:extLst>
              <a:ext uri="{FF2B5EF4-FFF2-40B4-BE49-F238E27FC236}">
                <a16:creationId xmlns:a16="http://schemas.microsoft.com/office/drawing/2014/main" id="{B36915D0-7080-DB13-5F6B-95C22BB78B33}"/>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05508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838200" y="1884277"/>
            <a:ext cx="10515600" cy="4087324"/>
          </a:xfrm>
        </p:spPr>
        <p:txBody>
          <a:bodyPr>
            <a:noAutofit/>
          </a:bodyPr>
          <a:lstStyle/>
          <a:p>
            <a:pPr>
              <a:lnSpc>
                <a:spcPct val="120000"/>
              </a:lnSpc>
            </a:pPr>
            <a:r>
              <a:rPr lang="en-US" sz="2800" dirty="0">
                <a:solidFill>
                  <a:srgbClr val="000000"/>
                </a:solidFill>
              </a:rPr>
              <a:t>The OPMA can apply even if a quorum of the governing body gathers by email, telephone, or video conference.</a:t>
            </a:r>
          </a:p>
          <a:p>
            <a:pPr>
              <a:lnSpc>
                <a:spcPct val="120000"/>
              </a:lnSpc>
            </a:pPr>
            <a:r>
              <a:rPr lang="en-US" sz="2800" dirty="0">
                <a:solidFill>
                  <a:srgbClr val="000000"/>
                </a:solidFill>
              </a:rPr>
              <a:t>If the prerequisites for a meeting are present (i.e., a quorum and the collective intent to conduct business on behalf of the governing body), the gathering is a “meeting” under the OPMA, regardless of how it is titled (e.g., workshop, retreat, study session).</a:t>
            </a:r>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123597"/>
            <a:ext cx="10515600" cy="1303282"/>
          </a:xfrm>
        </p:spPr>
        <p:txBody>
          <a:bodyPr>
            <a:normAutofit/>
          </a:bodyPr>
          <a:lstStyle/>
          <a:p>
            <a:pPr algn="ctr">
              <a:lnSpc>
                <a:spcPct val="100000"/>
              </a:lnSpc>
            </a:pPr>
            <a:r>
              <a:rPr lang="en-US" sz="4000" dirty="0">
                <a:solidFill>
                  <a:schemeClr val="tx1"/>
                </a:solidFill>
              </a:rPr>
              <a:t>“Meeting” – Further Considerations</a:t>
            </a:r>
            <a:endParaRPr lang="en-US" sz="2000" dirty="0">
              <a:solidFill>
                <a:schemeClr val="tx1"/>
              </a:solidFill>
            </a:endParaRPr>
          </a:p>
        </p:txBody>
      </p:sp>
      <p:pic>
        <p:nvPicPr>
          <p:cNvPr id="7" name="Picture 6" descr="Text">
            <a:extLst>
              <a:ext uri="{FF2B5EF4-FFF2-40B4-BE49-F238E27FC236}">
                <a16:creationId xmlns:a16="http://schemas.microsoft.com/office/drawing/2014/main" id="{B36915D0-7080-DB13-5F6B-95C22BB78B33}"/>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226702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609600" y="1349049"/>
            <a:ext cx="10972800" cy="4087324"/>
          </a:xfrm>
        </p:spPr>
        <p:txBody>
          <a:bodyPr>
            <a:noAutofit/>
          </a:bodyPr>
          <a:lstStyle/>
          <a:p>
            <a:pPr>
              <a:lnSpc>
                <a:spcPct val="120000"/>
              </a:lnSpc>
            </a:pPr>
            <a:r>
              <a:rPr lang="en-US" sz="2800" dirty="0">
                <a:solidFill>
                  <a:srgbClr val="000000"/>
                </a:solidFill>
              </a:rPr>
              <a:t>“Action” means the transaction of the official business of the board, commission, or committee on behalf of the City.</a:t>
            </a:r>
          </a:p>
          <a:p>
            <a:pPr>
              <a:lnSpc>
                <a:spcPct val="120000"/>
              </a:lnSpc>
            </a:pPr>
            <a:r>
              <a:rPr lang="en-US" sz="2800" dirty="0">
                <a:solidFill>
                  <a:srgbClr val="000000"/>
                </a:solidFill>
              </a:rPr>
              <a:t>It includes but is not limited to: </a:t>
            </a:r>
          </a:p>
          <a:p>
            <a:pPr lvl="1">
              <a:lnSpc>
                <a:spcPct val="120000"/>
              </a:lnSpc>
            </a:pPr>
            <a:r>
              <a:rPr lang="en-US" dirty="0">
                <a:solidFill>
                  <a:srgbClr val="000000"/>
                </a:solidFill>
              </a:rPr>
              <a:t>Receipt of public testimony, deliberations, discussions, considerations, reviews, evaluations, and final actions.</a:t>
            </a:r>
          </a:p>
          <a:p>
            <a:pPr>
              <a:lnSpc>
                <a:spcPct val="120000"/>
              </a:lnSpc>
            </a:pPr>
            <a:r>
              <a:rPr lang="en-US" sz="2800" dirty="0">
                <a:solidFill>
                  <a:srgbClr val="000000"/>
                </a:solidFill>
              </a:rPr>
              <a:t>The requirements of the OPMA can apply even if the governing body is not taking final action on a matter. (See upcoming slide on “Final Action.”)</a:t>
            </a:r>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123597"/>
            <a:ext cx="10515600" cy="1303282"/>
          </a:xfrm>
        </p:spPr>
        <p:txBody>
          <a:bodyPr>
            <a:normAutofit/>
          </a:bodyPr>
          <a:lstStyle/>
          <a:p>
            <a:pPr algn="ctr">
              <a:lnSpc>
                <a:spcPct val="100000"/>
              </a:lnSpc>
            </a:pPr>
            <a:r>
              <a:rPr lang="en-US" sz="4000" dirty="0">
                <a:solidFill>
                  <a:schemeClr val="tx1"/>
                </a:solidFill>
              </a:rPr>
              <a:t>Action</a:t>
            </a:r>
            <a:endParaRPr lang="en-US" sz="2000" dirty="0">
              <a:solidFill>
                <a:schemeClr val="tx1"/>
              </a:solidFill>
            </a:endParaRPr>
          </a:p>
        </p:txBody>
      </p:sp>
      <p:pic>
        <p:nvPicPr>
          <p:cNvPr id="7" name="Picture 6" descr="Text">
            <a:extLst>
              <a:ext uri="{FF2B5EF4-FFF2-40B4-BE49-F238E27FC236}">
                <a16:creationId xmlns:a16="http://schemas.microsoft.com/office/drawing/2014/main" id="{B36915D0-7080-DB13-5F6B-95C22BB78B33}"/>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370399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5">
            <a:extLst>
              <a:ext uri="{FF2B5EF4-FFF2-40B4-BE49-F238E27FC236}">
                <a16:creationId xmlns:a16="http://schemas.microsoft.com/office/drawing/2014/main" id="{B265782C-4192-4507-B7A5-5D87DA083895}"/>
              </a:ext>
            </a:extLst>
          </p:cNvPr>
          <p:cNvSpPr>
            <a:spLocks noGrp="1"/>
          </p:cNvSpPr>
          <p:nvPr>
            <p:ph idx="1"/>
          </p:nvPr>
        </p:nvSpPr>
        <p:spPr>
          <a:xfrm>
            <a:off x="497711" y="1181022"/>
            <a:ext cx="11239018" cy="4087324"/>
          </a:xfrm>
        </p:spPr>
        <p:txBody>
          <a:bodyPr>
            <a:noAutofit/>
          </a:bodyPr>
          <a:lstStyle/>
          <a:p>
            <a:pPr>
              <a:lnSpc>
                <a:spcPct val="120000"/>
              </a:lnSpc>
            </a:pPr>
            <a:r>
              <a:rPr lang="en-US" sz="2600" dirty="0">
                <a:solidFill>
                  <a:srgbClr val="000000"/>
                </a:solidFill>
              </a:rPr>
              <a:t>“Final action” means a collective positive or negative decision, or an actual vote, by a majority of the governing body, on a motion, proposal, resolution, order, or ordinance.</a:t>
            </a:r>
          </a:p>
          <a:p>
            <a:pPr>
              <a:lnSpc>
                <a:spcPct val="120000"/>
              </a:lnSpc>
            </a:pPr>
            <a:r>
              <a:rPr lang="en-US" sz="2600" dirty="0">
                <a:solidFill>
                  <a:srgbClr val="000000"/>
                </a:solidFill>
              </a:rPr>
              <a:t>“Final action” can also occur via a subcommittee of a board, commission, or committee if that subcommittee is acting on behalf of the governing body.</a:t>
            </a:r>
          </a:p>
          <a:p>
            <a:pPr>
              <a:lnSpc>
                <a:spcPct val="120000"/>
              </a:lnSpc>
            </a:pPr>
            <a:r>
              <a:rPr lang="en-US" sz="2600" dirty="0">
                <a:solidFill>
                  <a:srgbClr val="000000"/>
                </a:solidFill>
              </a:rPr>
              <a:t>Secret ballots are prohibited.</a:t>
            </a:r>
          </a:p>
          <a:p>
            <a:pPr>
              <a:lnSpc>
                <a:spcPct val="120000"/>
              </a:lnSpc>
            </a:pPr>
            <a:r>
              <a:rPr lang="en-US" sz="2600" dirty="0">
                <a:solidFill>
                  <a:srgbClr val="000000"/>
                </a:solidFill>
              </a:rPr>
              <a:t>Final action must occur publicly in open session.</a:t>
            </a:r>
          </a:p>
          <a:p>
            <a:pPr>
              <a:lnSpc>
                <a:spcPct val="120000"/>
              </a:lnSpc>
            </a:pPr>
            <a:r>
              <a:rPr lang="en-US" sz="2600" dirty="0">
                <a:solidFill>
                  <a:srgbClr val="000000"/>
                </a:solidFill>
              </a:rPr>
              <a:t>“Final action” has significance as well related to public comment requirements (see upcoming slide).</a:t>
            </a:r>
          </a:p>
          <a:p>
            <a:pPr>
              <a:lnSpc>
                <a:spcPct val="120000"/>
              </a:lnSpc>
            </a:pPr>
            <a:endParaRPr lang="en-US" sz="2400" dirty="0">
              <a:solidFill>
                <a:schemeClr val="tx1"/>
              </a:solidFill>
            </a:endParaRPr>
          </a:p>
        </p:txBody>
      </p:sp>
      <p:sp>
        <p:nvSpPr>
          <p:cNvPr id="10" name="Title 1">
            <a:extLst>
              <a:ext uri="{FF2B5EF4-FFF2-40B4-BE49-F238E27FC236}">
                <a16:creationId xmlns:a16="http://schemas.microsoft.com/office/drawing/2014/main" id="{FB57D64D-CAE8-47EF-B148-C029F803F05C}"/>
              </a:ext>
            </a:extLst>
          </p:cNvPr>
          <p:cNvSpPr>
            <a:spLocks noGrp="1"/>
          </p:cNvSpPr>
          <p:nvPr>
            <p:ph type="title"/>
          </p:nvPr>
        </p:nvSpPr>
        <p:spPr>
          <a:xfrm>
            <a:off x="838200" y="123597"/>
            <a:ext cx="10515600" cy="1303282"/>
          </a:xfrm>
        </p:spPr>
        <p:txBody>
          <a:bodyPr>
            <a:normAutofit/>
          </a:bodyPr>
          <a:lstStyle/>
          <a:p>
            <a:pPr algn="ctr">
              <a:lnSpc>
                <a:spcPct val="100000"/>
              </a:lnSpc>
            </a:pPr>
            <a:r>
              <a:rPr lang="en-US" sz="4000" dirty="0">
                <a:solidFill>
                  <a:schemeClr val="tx1"/>
                </a:solidFill>
              </a:rPr>
              <a:t>Final Action</a:t>
            </a:r>
            <a:endParaRPr lang="en-US" sz="2000" dirty="0">
              <a:solidFill>
                <a:schemeClr val="tx1"/>
              </a:solidFill>
            </a:endParaRPr>
          </a:p>
        </p:txBody>
      </p:sp>
      <p:pic>
        <p:nvPicPr>
          <p:cNvPr id="7" name="Picture 6" descr="Text">
            <a:extLst>
              <a:ext uri="{FF2B5EF4-FFF2-40B4-BE49-F238E27FC236}">
                <a16:creationId xmlns:a16="http://schemas.microsoft.com/office/drawing/2014/main" id="{B36915D0-7080-DB13-5F6B-95C22BB78B33}"/>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6112"/>
          <a:stretch/>
        </p:blipFill>
        <p:spPr>
          <a:xfrm>
            <a:off x="8102601" y="5981699"/>
            <a:ext cx="4089400" cy="886399"/>
          </a:xfrm>
          <a:prstGeom prst="rect">
            <a:avLst/>
          </a:prstGeom>
        </p:spPr>
      </p:pic>
    </p:spTree>
    <p:extLst>
      <p:ext uri="{BB962C8B-B14F-4D97-AF65-F5344CB8AC3E}">
        <p14:creationId xmlns:p14="http://schemas.microsoft.com/office/powerpoint/2010/main" val="70499531"/>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Wide Template [Read-Only]" id="{5AA65676-1212-473B-B514-A09BC950A663}" vid="{14DA2418-6650-407E-B233-244DF0B2B9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5064124-24fd-49a2-ab88-a2d4b0a91798">
      <UserInfo>
        <DisplayName>Pepin-Cato, Ellen</DisplayName>
        <AccountId>270</AccountId>
        <AccountType/>
      </UserInfo>
      <UserInfo>
        <DisplayName>MOS_PIO_Contacts</DisplayName>
        <AccountId>420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48E872767DEC429F8298B82D35B321" ma:contentTypeVersion="5" ma:contentTypeDescription="Create a new document." ma:contentTypeScope="" ma:versionID="51f1e17f7a60853a87c7fb5742697d80">
  <xsd:schema xmlns:xsd="http://www.w3.org/2001/XMLSchema" xmlns:xs="http://www.w3.org/2001/XMLSchema" xmlns:p="http://schemas.microsoft.com/office/2006/metadata/properties" xmlns:ns3="4c65b73f-5e88-4c7d-9caf-8beb04880c04" xmlns:ns4="05064124-24fd-49a2-ab88-a2d4b0a91798" targetNamespace="http://schemas.microsoft.com/office/2006/metadata/properties" ma:root="true" ma:fieldsID="ec27252debf7b50f6e050943cb5c9f9c" ns3:_="" ns4:_="">
    <xsd:import namespace="4c65b73f-5e88-4c7d-9caf-8beb04880c04"/>
    <xsd:import namespace="05064124-24fd-49a2-ab88-a2d4b0a917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5b73f-5e88-4c7d-9caf-8beb04880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064124-24fd-49a2-ab88-a2d4b0a917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CD351-0561-4B41-9079-EB7703943CEB}">
  <ds:schemaRefs>
    <ds:schemaRef ds:uri="http://purl.org/dc/elements/1.1/"/>
    <ds:schemaRef ds:uri="http://schemas.microsoft.com/office/2006/documentManagement/types"/>
    <ds:schemaRef ds:uri="http://schemas.microsoft.com/office/2006/metadata/properties"/>
    <ds:schemaRef ds:uri="http://purl.org/dc/terms/"/>
    <ds:schemaRef ds:uri="05064124-24fd-49a2-ab88-a2d4b0a91798"/>
    <ds:schemaRef ds:uri="4c65b73f-5e88-4c7d-9caf-8beb04880c04"/>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0BBE52-808A-422C-A8FD-5670B894C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65b73f-5e88-4c7d-9caf-8beb04880c04"/>
    <ds:schemaRef ds:uri="05064124-24fd-49a2-ab88-a2d4b0a91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A82C13-6FD8-4D5E-B1CD-6BADBA76DEB0}">
  <ds:schemaRefs>
    <ds:schemaRef ds:uri="http://schemas.microsoft.com/sharepoint/v3/contenttype/forms"/>
  </ds:schemaRefs>
</ds:datastoreItem>
</file>

<file path=docMetadata/LabelInfo.xml><?xml version="1.0" encoding="utf-8"?>
<clbl:labelList xmlns:clbl="http://schemas.microsoft.com/office/2020/mipLabelMetadata">
  <clbl:label id="{662f23f7-e650-410c-b749-92297414ea08}" enabled="1" method="Standard" siteId="{78e61e45-6beb-4009-8f99-359d8b54f41b}" contentBits="0" removed="0"/>
</clbl:labelList>
</file>

<file path=docProps/app.xml><?xml version="1.0" encoding="utf-8"?>
<Properties xmlns="http://schemas.openxmlformats.org/officeDocument/2006/extended-properties" xmlns:vt="http://schemas.openxmlformats.org/officeDocument/2006/docPropsVTypes">
  <TotalTime>32218</TotalTime>
  <Words>2368</Words>
  <Application>Microsoft Office PowerPoint</Application>
  <PresentationFormat>Widescreen</PresentationFormat>
  <Paragraphs>165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Wingdings</vt:lpstr>
      <vt:lpstr>Arial</vt:lpstr>
      <vt:lpstr>Seattle Text</vt:lpstr>
      <vt:lpstr>Calibri</vt:lpstr>
      <vt:lpstr>Office Theme</vt:lpstr>
      <vt:lpstr>Open Public Meetings Act (OPMA) Training For Boards, Commissions, and Committees June 2026</vt:lpstr>
      <vt:lpstr>Purpose of this Training (Washington State Open Public Meetings Act, Chapter 42.30 RCW)  </vt:lpstr>
      <vt:lpstr>Purpose of the OPMA (First Adopted in 1971) </vt:lpstr>
      <vt:lpstr>Purpose of the OPMA (continued) (First Adopted in 1971) </vt:lpstr>
      <vt:lpstr>Potential Consequences for Violating the OPMA </vt:lpstr>
      <vt:lpstr>What is a Meeting? </vt:lpstr>
      <vt:lpstr>“Meeting” – Further Considerations</vt:lpstr>
      <vt:lpstr>Action</vt:lpstr>
      <vt:lpstr>Final Action</vt:lpstr>
      <vt:lpstr>Regular Meetings</vt:lpstr>
      <vt:lpstr>Special Meetings</vt:lpstr>
      <vt:lpstr>Special Meetings (continued)</vt:lpstr>
      <vt:lpstr>Rolling or Serial Meetings</vt:lpstr>
      <vt:lpstr>Serial Meetings &amp; Drafts</vt:lpstr>
      <vt:lpstr>Serial Meetings – Practice Tips</vt:lpstr>
      <vt:lpstr>Serial Meetings – Practice Tips (continued)</vt:lpstr>
      <vt:lpstr>Meeting Formats</vt:lpstr>
      <vt:lpstr>Public Attendance at Meetings</vt:lpstr>
      <vt:lpstr>Public Comment</vt:lpstr>
      <vt:lpstr>PowerPoint Presentation</vt:lpstr>
      <vt:lpstr> Executive Session</vt:lpstr>
      <vt:lpstr> Executive Session (continued)</vt:lpstr>
      <vt:lpstr>Closed Session </vt:lpstr>
      <vt:lpstr>The OPMA Does Not Apply To, and Closed Sessions Are Allowed Related To: </vt:lpstr>
      <vt:lpstr>Minutes</vt:lpstr>
      <vt:lpstr>Five Key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and Police Exams &amp; Workforce Development Updates</dc:title>
  <dc:creator>Wright, Dave</dc:creator>
  <cp:lastModifiedBy>Duggan, Cliff</cp:lastModifiedBy>
  <cp:revision>361</cp:revision>
  <cp:lastPrinted>2022-08-24T22:57:07Z</cp:lastPrinted>
  <dcterms:created xsi:type="dcterms:W3CDTF">2020-12-08T16:43:36Z</dcterms:created>
  <dcterms:modified xsi:type="dcterms:W3CDTF">2026-06-01T19:15:53Z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0x010100BD48E872767DEC429F8298B82D35B321</vt:lpwstr>
  </property>
</Properties>
</file>